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0080000" cy="5670000"/>
  <p:notesSz cx="5670000" cy="10080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" cy="5670000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3" name="Text 1"/>
          <p:cNvSpPr/>
          <p:nvPr/>
        </p:nvSpPr>
        <p:spPr>
          <a:xfrm>
            <a:off x="960120" y="1234440"/>
            <a:ext cx="8552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PREPARED FOR NORTHWIND FINANCIAL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960120" y="1627632"/>
            <a:ext cx="8552952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Vendor security review: SOC 2 Type II and data residency.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960120" y="36118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governed overview assembled from approved sources. This is a sample accountmade deck — open it in PowerPoint and edit any word.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4553712"/>
            <a:ext cx="26223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PREPARED FOR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960120" y="4754880"/>
            <a:ext cx="262238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Northwind Financial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11104" y="4553712"/>
            <a:ext cx="26223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AUDIENCE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811104" y="4754880"/>
            <a:ext cx="262238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Buying committee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662088" y="4553712"/>
            <a:ext cx="26223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CLASSIFICATION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662088" y="4754880"/>
            <a:ext cx="262238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Sample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89461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PROCUREMENT REALITY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1234440"/>
            <a:ext cx="49377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8800" b="1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73%</a:t>
            </a:r>
            <a:endParaRPr lang="en-US" sz="8800" dirty="0"/>
          </a:p>
        </p:txBody>
      </p:sp>
      <p:sp>
        <p:nvSpPr>
          <p:cNvPr id="4" name="Text 2"/>
          <p:cNvSpPr/>
          <p:nvPr/>
        </p:nvSpPr>
        <p:spPr>
          <a:xfrm>
            <a:off x="566928" y="3291840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9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of enterprise buyers now gate vendor selection on a documented compliance posture.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566928" y="434340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Security review has moved from a final step to an opening filter.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870448" y="1371600"/>
            <a:ext cx="36426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Require SOC 2 evidence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870448" y="1609344"/>
            <a:ext cx="3642624" cy="182880"/>
          </a:xfrm>
          <a:prstGeom prst="rect">
            <a:avLst/>
          </a:prstGeom>
          <a:solidFill>
            <a:srgbClr val="E7EBF5"/>
          </a:solidFill>
          <a:ln/>
        </p:spPr>
      </p:sp>
      <p:sp>
        <p:nvSpPr>
          <p:cNvPr id="8" name="Shape 6"/>
          <p:cNvSpPr/>
          <p:nvPr/>
        </p:nvSpPr>
        <p:spPr>
          <a:xfrm>
            <a:off x="5870448" y="1609344"/>
            <a:ext cx="2659115" cy="182880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9" name="Text 7"/>
          <p:cNvSpPr/>
          <p:nvPr/>
        </p:nvSpPr>
        <p:spPr>
          <a:xfrm>
            <a:off x="5870448" y="1371600"/>
            <a:ext cx="36426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73%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870448" y="2176272"/>
            <a:ext cx="36426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Track during evaluation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870448" y="2414016"/>
            <a:ext cx="3642624" cy="182880"/>
          </a:xfrm>
          <a:prstGeom prst="rect">
            <a:avLst/>
          </a:prstGeom>
          <a:solidFill>
            <a:srgbClr val="E7EBF5"/>
          </a:solidFill>
          <a:ln/>
        </p:spPr>
      </p:sp>
      <p:sp>
        <p:nvSpPr>
          <p:cNvPr id="12" name="Shape 10"/>
          <p:cNvSpPr/>
          <p:nvPr/>
        </p:nvSpPr>
        <p:spPr>
          <a:xfrm>
            <a:off x="5870448" y="2414016"/>
            <a:ext cx="2404132" cy="182880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13" name="Text 11"/>
          <p:cNvSpPr/>
          <p:nvPr/>
        </p:nvSpPr>
        <p:spPr>
          <a:xfrm>
            <a:off x="5870448" y="2176272"/>
            <a:ext cx="36426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66%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870448" y="2980944"/>
            <a:ext cx="36426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Block without DPA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870448" y="3218688"/>
            <a:ext cx="3642624" cy="182880"/>
          </a:xfrm>
          <a:prstGeom prst="rect">
            <a:avLst/>
          </a:prstGeom>
          <a:solidFill>
            <a:srgbClr val="E7EBF5"/>
          </a:solidFill>
          <a:ln/>
        </p:spPr>
      </p:sp>
      <p:sp>
        <p:nvSpPr>
          <p:cNvPr id="16" name="Shape 14"/>
          <p:cNvSpPr/>
          <p:nvPr/>
        </p:nvSpPr>
        <p:spPr>
          <a:xfrm>
            <a:off x="5870448" y="3218688"/>
            <a:ext cx="1493476" cy="182880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17" name="Text 15"/>
          <p:cNvSpPr/>
          <p:nvPr/>
        </p:nvSpPr>
        <p:spPr>
          <a:xfrm>
            <a:off x="5870448" y="2980944"/>
            <a:ext cx="364262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41%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66928" y="5285952"/>
            <a:ext cx="74831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Aggregated 2026 procurement survey data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708400" y="52859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/ 06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89461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WHAT'S IN SCOPE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894614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2000"/>
              </a:lnSpc>
              <a:buNone/>
            </a:pPr>
            <a:r>
              <a:rPr lang="en-US" sz="27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Four questions this review answers.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81328"/>
            <a:ext cx="566928" cy="41148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5" name="Shape 3"/>
          <p:cNvSpPr/>
          <p:nvPr/>
        </p:nvSpPr>
        <p:spPr>
          <a:xfrm>
            <a:off x="566928" y="1755648"/>
            <a:ext cx="4358772" cy="1637136"/>
          </a:xfrm>
          <a:prstGeom prst="roundRect">
            <a:avLst>
              <a:gd name="adj" fmla="val 3351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8096" y="1956816"/>
            <a:ext cx="237744" cy="237744"/>
          </a:xfrm>
          <a:prstGeom prst="roundRect">
            <a:avLst>
              <a:gd name="adj" fmla="val 19231"/>
            </a:avLst>
          </a:prstGeom>
          <a:solidFill>
            <a:srgbClr val="2F6BF6"/>
          </a:solidFill>
          <a:ln/>
        </p:spPr>
      </p:sp>
      <p:sp>
        <p:nvSpPr>
          <p:cNvPr id="7" name="Text 5"/>
          <p:cNvSpPr/>
          <p:nvPr/>
        </p:nvSpPr>
        <p:spPr>
          <a:xfrm>
            <a:off x="768096" y="2304288"/>
            <a:ext cx="395643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Control coverage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68096" y="2633472"/>
            <a:ext cx="3956436" cy="649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Which SOC 2 Trust Services Criteria are in scope, and how each is evidenced.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154300" y="1755648"/>
            <a:ext cx="4358772" cy="1637136"/>
          </a:xfrm>
          <a:prstGeom prst="roundRect">
            <a:avLst>
              <a:gd name="adj" fmla="val 3351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355468" y="1956816"/>
            <a:ext cx="237744" cy="237744"/>
          </a:xfrm>
          <a:prstGeom prst="roundRect">
            <a:avLst>
              <a:gd name="adj" fmla="val 19231"/>
            </a:avLst>
          </a:prstGeom>
          <a:solidFill>
            <a:srgbClr val="2F6BF6"/>
          </a:solidFill>
          <a:ln/>
        </p:spPr>
      </p:sp>
      <p:sp>
        <p:nvSpPr>
          <p:cNvPr id="11" name="Text 9"/>
          <p:cNvSpPr/>
          <p:nvPr/>
        </p:nvSpPr>
        <p:spPr>
          <a:xfrm>
            <a:off x="5355468" y="2304288"/>
            <a:ext cx="395643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Data residency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355468" y="2633472"/>
            <a:ext cx="3956436" cy="649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Where customer data is stored and processed, and how regional isolation is enforced.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66928" y="3621384"/>
            <a:ext cx="4358772" cy="1637136"/>
          </a:xfrm>
          <a:prstGeom prst="roundRect">
            <a:avLst>
              <a:gd name="adj" fmla="val 3351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8096" y="3822552"/>
            <a:ext cx="237744" cy="237744"/>
          </a:xfrm>
          <a:prstGeom prst="roundRect">
            <a:avLst>
              <a:gd name="adj" fmla="val 19231"/>
            </a:avLst>
          </a:prstGeom>
          <a:solidFill>
            <a:srgbClr val="2F6BF6"/>
          </a:solidFill>
          <a:ln/>
        </p:spPr>
      </p:sp>
      <p:sp>
        <p:nvSpPr>
          <p:cNvPr id="15" name="Text 13"/>
          <p:cNvSpPr/>
          <p:nvPr/>
        </p:nvSpPr>
        <p:spPr>
          <a:xfrm>
            <a:off x="768096" y="4170024"/>
            <a:ext cx="395643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Sub-processors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68096" y="4499208"/>
            <a:ext cx="3956436" cy="649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current sub-processor list and how changes are reviewed and notified.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154300" y="3621384"/>
            <a:ext cx="4358772" cy="1637136"/>
          </a:xfrm>
          <a:prstGeom prst="roundRect">
            <a:avLst>
              <a:gd name="adj" fmla="val 3351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355468" y="3822552"/>
            <a:ext cx="237744" cy="237744"/>
          </a:xfrm>
          <a:prstGeom prst="roundRect">
            <a:avLst>
              <a:gd name="adj" fmla="val 19231"/>
            </a:avLst>
          </a:prstGeom>
          <a:solidFill>
            <a:srgbClr val="2F6BF6"/>
          </a:solidFill>
          <a:ln/>
        </p:spPr>
      </p:sp>
      <p:sp>
        <p:nvSpPr>
          <p:cNvPr id="19" name="Text 17"/>
          <p:cNvSpPr/>
          <p:nvPr/>
        </p:nvSpPr>
        <p:spPr>
          <a:xfrm>
            <a:off x="5355468" y="4170024"/>
            <a:ext cx="395643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Incident response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55468" y="4499208"/>
            <a:ext cx="3956436" cy="649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Detection, escalation, and customer-notification timelines under the DPA.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708400" y="52859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/ 06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89461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APPROACH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894614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2000"/>
              </a:lnSpc>
              <a:buNone/>
            </a:pPr>
            <a:r>
              <a:rPr lang="en-US" sz="27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a governed deck changes.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81328"/>
            <a:ext cx="566928" cy="41148"/>
          </a:xfrm>
          <a:prstGeom prst="rect">
            <a:avLst/>
          </a:prstGeom>
          <a:solidFill>
            <a:srgbClr val="2F6BF6"/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755648"/>
          <a:ext cx="8946144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2918592"/>
                <a:gridCol w="2918592"/>
              </a:tblGrid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Today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6B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With accountmade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6BF6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C1430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Claim accuracy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3A4566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Hope the rep got it right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3A4566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Every claim traces to an approved source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C1430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Editing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3A4566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Rebuild in PowerPoint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3A4566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Native, editable .pptx in your brand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B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C1430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Per prospect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3A4566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Manual reformatting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3A4566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Tailored from CRM context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7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8708400" y="52859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 / 06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89461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WE GET THERE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894614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lnSpc>
                <a:spcPct val="102000"/>
              </a:lnSpc>
              <a:buNone/>
            </a:pPr>
            <a:r>
              <a:rPr lang="en-US" sz="27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four-step path to a signed review.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81328"/>
            <a:ext cx="566928" cy="41148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5" name="Shape 3"/>
          <p:cNvSpPr/>
          <p:nvPr/>
        </p:nvSpPr>
        <p:spPr>
          <a:xfrm>
            <a:off x="566928" y="2121408"/>
            <a:ext cx="2030796" cy="2377440"/>
          </a:xfrm>
          <a:prstGeom prst="roundRect">
            <a:avLst>
              <a:gd name="adj" fmla="val 2702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9808" y="2304288"/>
            <a:ext cx="16650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49808" y="2596896"/>
            <a:ext cx="16650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Scope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49808" y="3172968"/>
            <a:ext cx="16650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Confirm the controls and regions in scope for this deal.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561148" y="3081528"/>
            <a:ext cx="347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›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2872044" y="2121408"/>
            <a:ext cx="2030796" cy="2377440"/>
          </a:xfrm>
          <a:prstGeom prst="roundRect">
            <a:avLst>
              <a:gd name="adj" fmla="val 2702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54924" y="2304288"/>
            <a:ext cx="16650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054924" y="2596896"/>
            <a:ext cx="16650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Evidence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3054924" y="3172968"/>
            <a:ext cx="16650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Map each control to a live test or current document.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66264" y="3081528"/>
            <a:ext cx="347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›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77160" y="2121408"/>
            <a:ext cx="2030796" cy="2377440"/>
          </a:xfrm>
          <a:prstGeom prst="roundRect">
            <a:avLst>
              <a:gd name="adj" fmla="val 2702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60040" y="2304288"/>
            <a:ext cx="16650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360040" y="2596896"/>
            <a:ext cx="16650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Review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360040" y="3172968"/>
            <a:ext cx="16650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Walk the committee through gaps and remediations.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7171380" y="3081528"/>
            <a:ext cx="347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›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7482276" y="2121408"/>
            <a:ext cx="2030796" cy="2377440"/>
          </a:xfrm>
          <a:prstGeom prst="roundRect">
            <a:avLst>
              <a:gd name="adj" fmla="val 2702"/>
            </a:avLst>
          </a:prstGeom>
          <a:solidFill>
            <a:srgbClr val="F5F7FB"/>
          </a:solidFill>
          <a:ln w="12700">
            <a:solidFill>
              <a:srgbClr val="E3E7E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65156" y="2304288"/>
            <a:ext cx="16650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665156" y="2596896"/>
            <a:ext cx="16650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Sign-off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665156" y="3172968"/>
            <a:ext cx="16650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Issue the governed summary the committee can file.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8708400" y="528595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 / 06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5952" y="0"/>
            <a:ext cx="384048" cy="5670000"/>
          </a:xfrm>
          <a:prstGeom prst="rect">
            <a:avLst/>
          </a:prstGeom>
          <a:solidFill>
            <a:srgbClr val="2F6BF6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1417320"/>
            <a:ext cx="89461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2F6BF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NORTHWIND FINANCIAL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66928" y="1810512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3800" b="1" dirty="0">
                <a:solidFill>
                  <a:srgbClr val="0C143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Ready when your committee is.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66928" y="32918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3A456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Book a working session to close the open items.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66928" y="4343400"/>
            <a:ext cx="2468880" cy="548640"/>
          </a:xfrm>
          <a:prstGeom prst="roundRect">
            <a:avLst>
              <a:gd name="adj" fmla="val 13333"/>
            </a:avLst>
          </a:prstGeom>
          <a:solidFill>
            <a:srgbClr val="2F6BF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434340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 the review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64408" y="434340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829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accountmade.com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Plainworks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accountmade — sample account deck</dc:title>
  <dc:subject>accountmade — sample account deck</dc:subject>
  <dc:creator>accountmade</dc:creator>
  <cp:lastModifiedBy>accountmade</cp:lastModifiedBy>
  <cp:revision>1</cp:revision>
  <dcterms:created xsi:type="dcterms:W3CDTF">2026-06-20T18:52:53Z</dcterms:created>
  <dcterms:modified xsi:type="dcterms:W3CDTF">2026-06-20T18:52:53Z</dcterms:modified>
</cp:coreProperties>
</file>