
<file path=[Content_Types].xml><?xml version="1.0" encoding="utf-8"?>
<Types xmlns="http://schemas.openxmlformats.org/package/2006/content-types">
  <Default Extension="xml" ContentType="application/vnd.openxmlformats-package.core-properties+xml"/>
  <Default Extension="rels" ContentType="application/vnd.openxmlformats-package.relationships+xml"/>
  <Override PartName="/docProps/app.xml" ContentType="application/vnd.openxmlformats-officedocument.extended-properties+xml"/>
  <Override PartName="/ppt/presentation.xml" ContentType="application/vnd.openxmlformats-officedocument.presentationml.presentation.main+xml"/>
  <Override PartName="/ppt/theme/theme1.xml" ContentType="application/vnd.openxmlformats-officedocument.theme+xml"/>
  <Override PartName="/ppt/slideMasters/slideMaster1.xml" ContentType="application/vnd.openxmlformats-officedocument.presentationml.slideMaster+xml"/>
  <Override PartName="/ppt/slideMasters/theme/theme2.xml" ContentType="application/vnd.openxmlformats-officedocument.theme+xml"/>
  <Override PartName="/ppt/slideLayouts/slideLayout1.xml" ContentType="application/vnd.openxmlformats-officedocument.presentationml.slideLayout+xml"/>
  <Override PartName="/ppt/notesMasters/notesMaster1.xml" ContentType="application/vnd.openxmlformats-officedocument.presentationml.notesMaster+xml"/>
  <Override PartName="/ppt/notesMasters/theme/theme3.xml" ContentType="application/vnd.openxmlformats-officedocument.theme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slides/slide1.xml" ContentType="application/vnd.openxmlformats-officedocument.presentationml.slide+xml"/>
  <Override PartName="/ppt/notesSlides/notesSlide1.xml" ContentType="application/vnd.openxmlformats-officedocument.presentationml.notesSlide+xml"/>
  <Override PartName="/ppt/slides/slide2.xml" ContentType="application/vnd.openxmlformats-officedocument.presentationml.slide+xml"/>
  <Override PartName="/ppt/notesSlides/notesSlide2.xml" ContentType="application/vnd.openxmlformats-officedocument.presentationml.notesSlide+xml"/>
  <Override PartName="/ppt/slides/slide3.xml" ContentType="application/vnd.openxmlformats-officedocument.presentationml.slide+xml"/>
  <Override PartName="/ppt/notesSlides/notesSlide3.xml" ContentType="application/vnd.openxmlformats-officedocument.presentationml.notesSlide+xml"/>
  <Override PartName="/ppt/slides/slide4.xml" ContentType="application/vnd.openxmlformats-officedocument.presentationml.slide+xml"/>
  <Override PartName="/ppt/notesSlides/notesSlide4.xml" ContentType="application/vnd.openxmlformats-officedocument.presentationml.notesSlide+xml"/>
  <Override PartName="/ppt/slides/slide5.xml" ContentType="application/vnd.openxmlformats-officedocument.presentationml.slide+xml"/>
  <Override PartName="/ppt/notesSlides/notesSlide5.xml" ContentType="application/vnd.openxmlformats-officedocument.presentationml.notesSlide+xml"/>
  <Override PartName="/ppt/slides/slide6.xml" ContentType="application/vnd.openxmlformats-officedocument.presentationml.slide+xml"/>
  <Override PartName="/ppt/notesSlides/notesSlide6.xml" ContentType="application/vnd.openxmlformats-officedocument.presentationml.notesSlide+xml"/>
  <Override PartName="/ppt/slides/slide7.xml" ContentType="application/vnd.openxmlformats-officedocument.presentationml.slide+xml"/>
  <Override PartName="/ppt/notesSlides/notesSlide7.xml" ContentType="application/vnd.openxmlformats-officedocument.presentationml.notesSlide+xml"/>
</Types>
</file>

<file path=_rels/.rels>&#65279;<?xml version="1.0" encoding="utf-8"?><Relationships xmlns="http://schemas.openxmlformats.org/package/2006/relationships"><Relationship Type="http://schemas.openxmlformats.org/package/2006/relationships/metadata/core-properties" Target="/docProps/core.xml" Id="Rdfd87e6788124e94" /><Relationship Type="http://schemas.openxmlformats.org/officeDocument/2006/relationships/extended-properties" Target="/docProps/app.xml" Id="Re075b18314e44b14" /><Relationship Type="http://schemas.openxmlformats.org/officeDocument/2006/relationships/officeDocument" Target="/ppt/presentation.xml" Id="Rc7bb161341034e41" /></Relationships>
</file>

<file path=ppt/presentation.xml><?xml version="1.0" encoding="utf-8"?>
<p:presentation xmlns:p="http://schemas.openxmlformats.org/presentationml/2006/main">
  <p:sldMasterIdLst>
    <p:sldMasterId xmlns:r="http://schemas.openxmlformats.org/officeDocument/2006/relationships" id="2147483648" r:id="R12a02cb3840d434c"/>
  </p:sldMasterIdLst>
  <p:notesMasterIdLst>
    <p:notesMasterId xmlns:r="http://schemas.openxmlformats.org/officeDocument/2006/relationships" r:id="R295fe6a6b3e9458e"/>
  </p:notesMasterIdLst>
  <p:sldIdLst>
    <p:sldId xmlns:r="http://schemas.openxmlformats.org/officeDocument/2006/relationships" id="256" r:id="Rdcd755f72c3e4801"/>
    <p:sldId xmlns:r="http://schemas.openxmlformats.org/officeDocument/2006/relationships" id="257" r:id="Rbee3c370aa104dc1"/>
    <p:sldId xmlns:r="http://schemas.openxmlformats.org/officeDocument/2006/relationships" id="258" r:id="Rb0164a3997e9481c"/>
    <p:sldId xmlns:r="http://schemas.openxmlformats.org/officeDocument/2006/relationships" id="259" r:id="Rdebce39781f145ca"/>
    <p:sldId xmlns:r="http://schemas.openxmlformats.org/officeDocument/2006/relationships" id="260" r:id="Rd84b24a07b774f36"/>
    <p:sldId xmlns:r="http://schemas.openxmlformats.org/officeDocument/2006/relationships" id="261" r:id="R074c117d283f41af"/>
    <p:sldId xmlns:r="http://schemas.openxmlformats.org/officeDocument/2006/relationships" id="262" r:id="Rc7dbc42e86104f60"/>
  </p:sldIdLst>
  <p:sldSz cx="12192000" cy="6858000"/>
  <p:notesSz cx="6858000" cy="9144000"/>
</p:presentation>
</file>

<file path=ppt/presProps.xml><?xml version="1.0" encoding="utf-8"?>
<p:presentationPr xmlns:p="http://schemas.openxmlformats.org/presentationml/2006/main">
  <p:extLst>
    <p:ext xmlns:p14="http://schemas.microsoft.com/office/powerpoint/2010/main" uri="{E76CE94A-603C-4142-B9EB-6D1370010A27}">
      <p14:discardImageEditData val="0"/>
    </p:ext>
    <p:ext xmlns:p14="http://schemas.microsoft.com/office/powerpoint/2010/main" uri="{D31A062A-798A-4329-ABDD-BBA856620510}">
      <p14:defaultImageDpi val="32767"/>
    </p:ext>
    <p:ext xmlns:p15="http://schemas.microsoft.com/office/powerpoint/2012/main" uri="{FD5EFAAD-0ECE-453E-9831-46B23BE46B34}">
      <p15:chartTrackingRefBased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_rels/presentation.xml.rels>&#65279;<?xml version="1.0" encoding="utf-8"?><Relationships xmlns="http://schemas.openxmlformats.org/package/2006/relationships"><Relationship Type="http://schemas.openxmlformats.org/officeDocument/2006/relationships/theme" Target="/ppt/theme/theme1.xml" Id="R9870492fe9c447dd" /><Relationship Type="http://schemas.openxmlformats.org/officeDocument/2006/relationships/slideMaster" Target="/ppt/slideMasters/slideMaster1.xml" Id="R12a02cb3840d434c" /><Relationship Type="http://schemas.openxmlformats.org/officeDocument/2006/relationships/notesMaster" Target="/ppt/notesMasters/notesMaster1.xml" Id="R295fe6a6b3e9458e" /><Relationship Type="http://schemas.openxmlformats.org/officeDocument/2006/relationships/presProps" Target="/ppt/presProps.xml" Id="R5ee630990ad847e3" /><Relationship Type="http://schemas.openxmlformats.org/officeDocument/2006/relationships/tableStyles" Target="/ppt/tableStyles.xml" Id="Rf09b44f49c084aa5" /><Relationship Type="http://schemas.openxmlformats.org/officeDocument/2006/relationships/slide" Target="/ppt/slides/slide1.xml" Id="Rdcd755f72c3e4801" /><Relationship Type="http://schemas.openxmlformats.org/officeDocument/2006/relationships/slide" Target="/ppt/slides/slide2.xml" Id="Rbee3c370aa104dc1" /><Relationship Type="http://schemas.openxmlformats.org/officeDocument/2006/relationships/slide" Target="/ppt/slides/slide3.xml" Id="Rb0164a3997e9481c" /><Relationship Type="http://schemas.openxmlformats.org/officeDocument/2006/relationships/slide" Target="/ppt/slides/slide4.xml" Id="Rdebce39781f145ca" /><Relationship Type="http://schemas.openxmlformats.org/officeDocument/2006/relationships/slide" Target="/ppt/slides/slide5.xml" Id="Rd84b24a07b774f36" /><Relationship Type="http://schemas.openxmlformats.org/officeDocument/2006/relationships/slide" Target="/ppt/slides/slide6.xml" Id="R074c117d283f41af" /><Relationship Type="http://schemas.openxmlformats.org/officeDocument/2006/relationships/slide" Target="/ppt/slides/slide7.xml" Id="Rc7dbc42e86104f60" /></Relationships>
</file>

<file path=ppt/notesMasters/_rels/notesMaster1.xml.rels>&#65279;<?xml version="1.0" encoding="utf-8"?><Relationships xmlns="http://schemas.openxmlformats.org/package/2006/relationships"><Relationship Type="http://schemas.openxmlformats.org/officeDocument/2006/relationships/theme" Target="/ppt/notesMasters/theme/theme3.xml" Id="R247f68f2759947ec" /></Relationships>
</file>

<file path=ppt/notesMasters/notesMaster1.xml><?xml version="1.0" encoding="utf-8"?>
<p:notesMaster xmlns:p="http://schemas.openxmlformats.org/presentationml/2006/main">
  <p:cSld>
    <p:bg>
      <p:bgRef idx="1001">
        <a:schemeClr xmlns:a="http://schemas.openxmlformats.org/drawingml/2006/main" val="bg1"/>
      </p:bgRef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Header Placeholder"/>
          <p:cNvSpPr/>
          <p:nvPr>
            <p:ph type="hdr" sz="quarter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3" name="Date Placeholder"/>
          <p:cNvSpPr/>
          <p:nvPr>
            <p:ph type="dt" sz="quarter" idx="1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4" name="Slide Image Placeholder"/>
          <p:cNvSpPr/>
          <p:nvPr>
            <p:ph type="sldImg" idx="2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5" name="Notes Placeholder"/>
          <p:cNvSpPr/>
          <p:nvPr>
            <p:ph type="body" sz="quarter" idx="3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6" name="Footer Placeholder"/>
          <p:cNvSpPr/>
          <p:nvPr>
            <p:ph type="ftr" sz="quarter" idx="4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7" name="Slide Number Placeholder"/>
          <p:cNvSpPr/>
          <p:nvPr>
            <p:ph type="sldNum" sz="quarter" idx="5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xmlns:a="http://schemas.openxmlformats.org/drawingml/2006/main" marL="0" algn="l" defTabSz="914400" rtl="0" eaLnBrk="1" latinLnBrk="0" hangingPunct="1">
      <a:defRPr sz="1200" kern="1200"/>
    </a:lvl1pPr>
  </p:notesStyle>
</p:notesMaster>
</file>

<file path=ppt/notesMasters/theme/theme3.xml><?xml version="1.0" encoding="utf-8"?>
<a:theme xmlns:a="http://schemas.openxmlformats.org/drawingml/2006/main" name="ChatGPT">
  <a:themeElements>
    <a:clrScheme name="ChatGPT">
      <a:dk1>
        <a:srgbClr val="000000"/>
      </a:dk1>
      <a:lt1>
        <a:srgbClr val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Calibri Light"/>
        <a:ea typeface="Calibri Light"/>
        <a:cs typeface="Calibri Light"/>
      </a:majorFont>
      <a:minorFont>
        <a:latin typeface="Calibri"/>
        <a:ea typeface="Calibri"/>
        <a:cs typeface="Calibri"/>
      </a:minorFont>
    </a:fontScheme>
    <a:fmtScheme name="ChatGPT">
      <a:fillStyleLst>
        <a:solidFill>
          <a:schemeClr val="phClr"/>
        </a:solidFill>
        <a:gradFill>
          <a:gsLst>
            <a:gs pos="0">
              <a:schemeClr val="phClr">
                <a:tint val="67000"/>
                <a:lumMod val="110000"/>
                <a:satMod val="105000"/>
              </a:schemeClr>
            </a:gs>
            <a:gs pos="50000">
              <a:schemeClr val="phClr">
                <a:tint val="73000"/>
                <a:lumMod val="105000"/>
                <a:satMod val="103000"/>
              </a:schemeClr>
            </a:gs>
            <a:gs pos="100000">
              <a:schemeClr val="phClr">
                <a:tint val="81000"/>
                <a:lumMod val="105000"/>
                <a:satMod val="109000"/>
              </a:schemeClr>
            </a:gs>
          </a:gsLst>
          <a:lin ang="5400000" scaled="0"/>
        </a:gradFill>
        <a:gradFill>
          <a:gsLst>
            <a:gs pos="0">
              <a:schemeClr val="phClr">
                <a:tint val="94000"/>
                <a:lumMod val="102000"/>
                <a:satMod val="103000"/>
              </a:schemeClr>
            </a:gs>
            <a:gs pos="50000">
              <a:schemeClr val="phClr">
                <a:shade val="100000"/>
                <a:lumMod val="100000"/>
                <a:satMod val="110000"/>
              </a:schemeClr>
            </a:gs>
            <a:gs pos="100000">
              <a:schemeClr val="phClr">
                <a:shade val="78000"/>
                <a:lumMod val="99000"/>
                <a:satMod val="120000"/>
              </a:schemeClr>
            </a:gs>
          </a:gsLst>
          <a:lin ang="5400000" scaled="0"/>
        </a:gradFill>
      </a:fillStyleLst>
      <a:lnStyleLst>
        <a:ln w="12700">
          <a:solidFill>
            <a:schemeClr val="phClr"/>
          </a:solidFill>
          <a:prstDash val="solid"/>
        </a:ln>
        <a:ln w="19050">
          <a:solidFill>
            <a:schemeClr val="phClr"/>
          </a:solidFill>
          <a:prstDash val="solid"/>
        </a:ln>
        <a:ln w="25400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>
              <a:srgbClr val="000000">
                <a:alpha val="16000"/>
              </a:srgbClr>
            </a:outerShdw>
          </a:effectLst>
        </a:effectStyle>
        <a:effectStyle>
          <a:effectLst>
            <a:outerShdw blurRad="19050" dist="9525" dir="5400000">
              <a:srgbClr val="000000">
                <a:alpha val="6000"/>
              </a:srgbClr>
            </a:outerShdw>
          </a:effectLst>
        </a:effectStyle>
        <a:effectStyle>
          <a:effectLst>
            <a:outerShdw blurRad="28575" dist="9525" dir="5400000">
              <a:srgbClr val="000000">
                <a:alpha val="8000"/>
              </a:srgbClr>
            </a:outerShdw>
          </a:effectLst>
        </a:effectStyle>
        <a:effectStyle>
          <a:effectLst>
            <a:outerShdw blurRad="57150" dist="19050" dir="5400000">
              <a:srgbClr val="000000">
                <a:alpha val="10000"/>
              </a:srgbClr>
            </a:outerShdw>
          </a:effectLst>
        </a:effectStyle>
        <a:effectStyle>
          <a:effectLst>
            <a:outerShdw blurRad="114300" dist="38100" dir="5400000">
              <a:srgbClr val="000000">
                <a:alpha val="12000"/>
              </a:srgbClr>
            </a:outerShdw>
          </a:effectLst>
        </a:effectStyle>
        <a:effectStyle>
          <a:effectLst>
            <a:outerShdw blurRad="171450" dist="57150" dir="5400000">
              <a:srgbClr val="000000">
                <a:alpha val="16000"/>
              </a:srgbClr>
            </a:outerShdw>
          </a:effectLst>
        </a:effectStyle>
        <a:effectStyle>
          <a:effectLst>
            <a:outerShdw blurRad="266700" dist="95250" dir="5400000">
              <a:srgbClr val="000000">
                <a:alpha val="24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>
          <a:gsLst>
            <a:gs pos="0">
              <a:schemeClr val="phClr">
                <a:tint val="93000"/>
                <a:shade val="98000"/>
                <a:lumMod val="102000"/>
                <a:satMod val="150000"/>
              </a:schemeClr>
            </a:gs>
            <a:gs pos="50000">
              <a:schemeClr val="phClr">
                <a:tint val="98000"/>
                <a:shade val="90000"/>
                <a:lumMod val="103000"/>
                <a:satMod val="130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</a:theme>
</file>

<file path=ppt/notesSlides/_rels/notesSlide1.xml.rels>&#65279;<?xml version="1.0" encoding="utf-8"?><Relationships xmlns="http://schemas.openxmlformats.org/package/2006/relationships"><Relationship Type="http://schemas.openxmlformats.org/officeDocument/2006/relationships/slide" Target="/ppt/slides/slide1.xml" Id="R487d1c689a1a4841" /><Relationship Type="http://schemas.openxmlformats.org/officeDocument/2006/relationships/notesMaster" Target="/ppt/notesMasters/notesMaster1.xml" Id="Rb9e4109c922542fe" /></Relationships>
</file>

<file path=ppt/notesSlides/_rels/notesSlide2.xml.rels>&#65279;<?xml version="1.0" encoding="utf-8"?><Relationships xmlns="http://schemas.openxmlformats.org/package/2006/relationships"><Relationship Type="http://schemas.openxmlformats.org/officeDocument/2006/relationships/slide" Target="/ppt/slides/slide2.xml" Id="R4597768d69794217" /><Relationship Type="http://schemas.openxmlformats.org/officeDocument/2006/relationships/notesMaster" Target="/ppt/notesMasters/notesMaster1.xml" Id="Ra8704c64d2714863" /></Relationships>
</file>

<file path=ppt/notesSlides/_rels/notesSlide3.xml.rels>&#65279;<?xml version="1.0" encoding="utf-8"?><Relationships xmlns="http://schemas.openxmlformats.org/package/2006/relationships"><Relationship Type="http://schemas.openxmlformats.org/officeDocument/2006/relationships/slide" Target="/ppt/slides/slide3.xml" Id="R4abf9efc6c354ef8" /><Relationship Type="http://schemas.openxmlformats.org/officeDocument/2006/relationships/notesMaster" Target="/ppt/notesMasters/notesMaster1.xml" Id="Rba18426288d84bd0" /></Relationships>
</file>

<file path=ppt/notesSlides/_rels/notesSlide4.xml.rels>&#65279;<?xml version="1.0" encoding="utf-8"?><Relationships xmlns="http://schemas.openxmlformats.org/package/2006/relationships"><Relationship Type="http://schemas.openxmlformats.org/officeDocument/2006/relationships/slide" Target="/ppt/slides/slide4.xml" Id="Rbcd95e1b4a114ce3" /><Relationship Type="http://schemas.openxmlformats.org/officeDocument/2006/relationships/notesMaster" Target="/ppt/notesMasters/notesMaster1.xml" Id="Rb01a694c63ec4bba" /></Relationships>
</file>

<file path=ppt/notesSlides/_rels/notesSlide5.xml.rels>&#65279;<?xml version="1.0" encoding="utf-8"?><Relationships xmlns="http://schemas.openxmlformats.org/package/2006/relationships"><Relationship Type="http://schemas.openxmlformats.org/officeDocument/2006/relationships/slide" Target="/ppt/slides/slide5.xml" Id="Ra36a285aaa864634" /><Relationship Type="http://schemas.openxmlformats.org/officeDocument/2006/relationships/notesMaster" Target="/ppt/notesMasters/notesMaster1.xml" Id="Rd062a0c8585c4b8f" /></Relationships>
</file>

<file path=ppt/notesSlides/_rels/notesSlide6.xml.rels>&#65279;<?xml version="1.0" encoding="utf-8"?><Relationships xmlns="http://schemas.openxmlformats.org/package/2006/relationships"><Relationship Type="http://schemas.openxmlformats.org/officeDocument/2006/relationships/slide" Target="/ppt/slides/slide6.xml" Id="R2bd302031ef242b2" /><Relationship Type="http://schemas.openxmlformats.org/officeDocument/2006/relationships/notesMaster" Target="/ppt/notesMasters/notesMaster1.xml" Id="Rcf0a132bdcea4377" /></Relationships>
</file>

<file path=ppt/notesSlides/_rels/notesSlide7.xml.rels>&#65279;<?xml version="1.0" encoding="utf-8"?><Relationships xmlns="http://schemas.openxmlformats.org/package/2006/relationships"><Relationship Type="http://schemas.openxmlformats.org/officeDocument/2006/relationships/slide" Target="/ppt/slides/slide7.xml" Id="R410cd04026e14ebc" /><Relationship Type="http://schemas.openxmlformats.org/officeDocument/2006/relationships/notesMaster" Target="/ppt/notesMasters/notesMaster1.xml" Id="Rfdb423b252ac4357" /></Relationships>
</file>

<file path=ppt/notesSlides/notesSlide1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Illustrative worked example. Northstar Ledger is fictional. Slide 1 defines the evaluation decision from the downloadable technical-fit deck.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2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Illustrative worked example. Northstar Ledger is fictional. Slide 2 uses the guide's current workflow: ledger export, retained-file search, and controller review.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3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Illustrative worked example. Northstar Ledger is fictional. Slide 3 states the original boundary: read approved export and retained source files, no ledger writes, workspace role, and a retrieval audit event.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4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Illustrative worked example. Northstar Ledger is fictional. Slide 4 contains the original prerequisite table and preserves the scope limits.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5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Illustrative worked example. Northstar Ledger is fictional. Slide 5 makes the original access and regional-storage limit explicit.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6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Illustrative worked example. Northstar Ledger is fictional. Slide 6 uses the exact evaluation result from the guide and adds explicit evidence checks without claiming a result.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7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Illustrative worked example. Northstar Ledger is fictional. Slide 7 carries the exact decision request from the original deck and names the owners from the prerequisite table.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slideLayouts/_rels/slideLayout1.xml.rels>&#65279;<?xml version="1.0" encoding="utf-8"?><Relationships xmlns="http://schemas.openxmlformats.org/package/2006/relationships"><Relationship Type="http://schemas.openxmlformats.org/officeDocument/2006/relationships/slideMaster" Target="/ppt/slideMasters/slideMaster1.xml" Id="R458a6506336d4a9a" /></Relationships>
</file>

<file path=ppt/slideLayouts/slideLayout1.xml><?xml version="1.0" encoding="utf-8"?>
<p:sldLayout xmlns:p="http://schemas.openxmlformats.org/presentationml/2006/main" type="title">
  <p:cSld name="Title Slide">
    <p:spTree>
      <p:nvGrpSpPr>
        <p:cNvPr id="1" name=""/>
        <p:cNvGrpSpPr/>
        <p:nvPr/>
      </p:nvGrpSpPr>
      <p:grpSpPr>
        <a:xfrm xmlns:a="http://schemas.openxmlformats.org/drawingml/2006/main"/>
      </p:grpSpPr>
    </p:spTree>
  </p:cSld>
</p:sldLayout>
</file>

<file path=ppt/slideMasters/_rels/slideMaster1.xml.rels>&#65279;<?xml version="1.0" encoding="utf-8"?><Relationships xmlns="http://schemas.openxmlformats.org/package/2006/relationships"><Relationship Type="http://schemas.openxmlformats.org/officeDocument/2006/relationships/theme" Target="/ppt/slideMasters/theme/theme2.xml" Id="R476fd6b887ec47d4" /><Relationship Type="http://schemas.openxmlformats.org/officeDocument/2006/relationships/slideLayout" Target="/ppt/slideLayouts/slideLayout1.xml" Id="R58131047bd1d4b70" /></Relationships>
</file>

<file path=ppt/slideMasters/slideMaster1.xml><?xml version="1.0" encoding="utf-8"?>
<p:sldMaster xmlns:p="http://schemas.openxmlformats.org/presentationml/2006/main">
  <p:cSld name="Master">
    <p:bg>
      <p:bgRef idx="1001">
        <a:schemeClr xmlns:a="http://schemas.openxmlformats.org/drawingml/2006/main" val="bg1"/>
      </p:bgRef>
    </p:bg>
    <p:spTree>
      <p:nvGrpSpPr>
        <p:cNvPr id="1" name=""/>
        <p:cNvGrpSpPr/>
        <p:nvPr/>
      </p:nvGrpSpPr>
      <p:grpSpPr>
        <a:xfrm xmlns:a="http://schemas.openxmlformats.org/drawingml/2006/main"/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xmlns:r="http://schemas.openxmlformats.org/officeDocument/2006/relationships" id="2147483649" r:id="R58131047bd1d4b70"/>
  </p:sldLayoutIdLst>
  <p:txStyles>
    <p:titleStyle>
      <a:lvl1pPr xmlns:a="http://schemas.openxmlformats.org/drawingml/2006/main" algn="l">
        <a:lnSpc>
          <a:spcPct val="90000"/>
        </a:lnSpc>
        <a:spcBef>
          <a:spcPts val="0"/>
        </a:spcBef>
        <a:buNone/>
        <a:defRPr sz="4400">
          <a:solidFill>
            <a:schemeClr val="tx1"/>
          </a:solidFill>
          <a:latin typeface="+mj-lt"/>
          <a:ea typeface="+mj-lt"/>
          <a:cs typeface="+mj-lt"/>
        </a:defRPr>
      </a:lvl1pPr>
    </p:titleStyle>
    <p:bodyStyle>
      <a:lvl1pPr xmlns:a="http://schemas.openxmlformats.org/drawingml/2006/main" marL="228600" indent="-228600" algn="l">
        <a:lnSpc>
          <a:spcPct val="90000"/>
        </a:lnSpc>
        <a:spcBef>
          <a:spcPts val="1000"/>
        </a:spcBef>
        <a:buChar char="•"/>
        <a:defRPr sz="2800">
          <a:solidFill>
            <a:schemeClr val="tx1"/>
          </a:solidFill>
          <a:latin typeface="+mn-lt"/>
          <a:ea typeface="+mn-lt"/>
          <a:cs typeface="+mn-lt"/>
        </a:defRPr>
      </a:lvl1pPr>
      <a:lvl2pPr xmlns:a="http://schemas.openxmlformats.org/drawingml/2006/main" marL="685800" indent="-228600" algn="l">
        <a:lnSpc>
          <a:spcPct val="90000"/>
        </a:lnSpc>
        <a:spcBef>
          <a:spcPts val="500"/>
        </a:spcBef>
        <a:buChar char="•"/>
        <a:defRPr sz="2400">
          <a:solidFill>
            <a:schemeClr val="tx1"/>
          </a:solidFill>
          <a:latin typeface="+mn-lt"/>
          <a:ea typeface="+mn-lt"/>
          <a:cs typeface="+mn-lt"/>
        </a:defRPr>
      </a:lvl2pPr>
      <a:lvl3pPr xmlns:a="http://schemas.openxmlformats.org/drawingml/2006/main" marL="1143000" indent="-228600" algn="l">
        <a:lnSpc>
          <a:spcPct val="90000"/>
        </a:lnSpc>
        <a:spcBef>
          <a:spcPts val="500"/>
        </a:spcBef>
        <a:buChar char="•"/>
        <a:defRPr sz="2000">
          <a:solidFill>
            <a:schemeClr val="tx1"/>
          </a:solidFill>
          <a:latin typeface="+mn-lt"/>
          <a:ea typeface="+mn-lt"/>
          <a:cs typeface="+mn-lt"/>
        </a:defRPr>
      </a:lvl3pPr>
      <a:lvl4pPr xmlns:a="http://schemas.openxmlformats.org/drawingml/2006/main" marL="1600200" indent="-228600" algn="l">
        <a:lnSpc>
          <a:spcPct val="90000"/>
        </a:lnSpc>
        <a:spcBef>
          <a:spcPts val="500"/>
        </a:spcBef>
        <a:buChar char="•"/>
        <a:defRPr sz="1800">
          <a:solidFill>
            <a:schemeClr val="tx1"/>
          </a:solidFill>
          <a:latin typeface="+mn-lt"/>
          <a:ea typeface="+mn-lt"/>
          <a:cs typeface="+mn-lt"/>
        </a:defRPr>
      </a:lvl4pPr>
      <a:lvl5pPr xmlns:a="http://schemas.openxmlformats.org/drawingml/2006/main" marL="2057400" indent="-228600" algn="l">
        <a:lnSpc>
          <a:spcPct val="90000"/>
        </a:lnSpc>
        <a:spcBef>
          <a:spcPts val="500"/>
        </a:spcBef>
        <a:buChar char="•"/>
        <a:defRPr sz="1800">
          <a:solidFill>
            <a:schemeClr val="tx1"/>
          </a:solidFill>
          <a:latin typeface="+mn-lt"/>
          <a:ea typeface="+mn-lt"/>
          <a:cs typeface="+mn-lt"/>
        </a:defRPr>
      </a:lvl5pPr>
      <a:lvl6pPr xmlns:a="http://schemas.openxmlformats.org/drawingml/2006/main" marL="2514600" indent="-228600" algn="l">
        <a:lnSpc>
          <a:spcPct val="90000"/>
        </a:lnSpc>
        <a:spcBef>
          <a:spcPts val="500"/>
        </a:spcBef>
        <a:buChar char="•"/>
        <a:defRPr sz="1800">
          <a:solidFill>
            <a:schemeClr val="tx1"/>
          </a:solidFill>
          <a:latin typeface="+mn-lt"/>
          <a:ea typeface="+mn-lt"/>
          <a:cs typeface="+mn-lt"/>
        </a:defRPr>
      </a:lvl6pPr>
      <a:lvl7pPr xmlns:a="http://schemas.openxmlformats.org/drawingml/2006/main" marL="2971800" indent="-228600" algn="l">
        <a:lnSpc>
          <a:spcPct val="90000"/>
        </a:lnSpc>
        <a:spcBef>
          <a:spcPts val="500"/>
        </a:spcBef>
        <a:buChar char="•"/>
        <a:defRPr sz="1800">
          <a:solidFill>
            <a:schemeClr val="tx1"/>
          </a:solidFill>
          <a:latin typeface="+mn-lt"/>
          <a:ea typeface="+mn-lt"/>
          <a:cs typeface="+mn-lt"/>
        </a:defRPr>
      </a:lvl7pPr>
      <a:lvl8pPr xmlns:a="http://schemas.openxmlformats.org/drawingml/2006/main" marL="3429000" indent="-228600" algn="l">
        <a:lnSpc>
          <a:spcPct val="90000"/>
        </a:lnSpc>
        <a:spcBef>
          <a:spcPts val="500"/>
        </a:spcBef>
        <a:buChar char="•"/>
        <a:defRPr sz="1800">
          <a:solidFill>
            <a:schemeClr val="tx1"/>
          </a:solidFill>
          <a:latin typeface="+mn-lt"/>
          <a:ea typeface="+mn-lt"/>
          <a:cs typeface="+mn-lt"/>
        </a:defRPr>
      </a:lvl8pPr>
      <a:lvl9pPr xmlns:a="http://schemas.openxmlformats.org/drawingml/2006/main" marL="3886200" indent="-228600" algn="l">
        <a:lnSpc>
          <a:spcPct val="90000"/>
        </a:lnSpc>
        <a:spcBef>
          <a:spcPts val="500"/>
        </a:spcBef>
        <a:buChar char="•"/>
        <a:defRPr sz="1800">
          <a:solidFill>
            <a:schemeClr val="tx1"/>
          </a:solidFill>
          <a:latin typeface="+mn-lt"/>
          <a:ea typeface="+mn-lt"/>
          <a:cs typeface="+mn-lt"/>
        </a:defRPr>
      </a:lvl9pPr>
    </p:bodyStyle>
    <p:otherStyle>
      <a:lvl1pPr xmlns:a="http://schemas.openxmlformats.org/drawingml/2006/main" marL="0" algn="l">
        <a:buNone/>
        <a:defRPr sz="1800">
          <a:solidFill>
            <a:schemeClr val="tx1"/>
          </a:solidFill>
          <a:latin typeface="+mn-lt"/>
          <a:ea typeface="+mn-lt"/>
          <a:cs typeface="+mn-lt"/>
        </a:defRPr>
      </a:lvl1pPr>
      <a:lvl2pPr xmlns:a="http://schemas.openxmlformats.org/drawingml/2006/main" marL="457200" algn="l">
        <a:buNone/>
        <a:defRPr sz="1800">
          <a:solidFill>
            <a:schemeClr val="tx1"/>
          </a:solidFill>
          <a:latin typeface="+mn-lt"/>
          <a:ea typeface="+mn-lt"/>
          <a:cs typeface="+mn-lt"/>
        </a:defRPr>
      </a:lvl2pPr>
      <a:lvl3pPr xmlns:a="http://schemas.openxmlformats.org/drawingml/2006/main" marL="914400" algn="l">
        <a:buNone/>
        <a:defRPr sz="1800">
          <a:solidFill>
            <a:schemeClr val="tx1"/>
          </a:solidFill>
          <a:latin typeface="+mn-lt"/>
          <a:ea typeface="+mn-lt"/>
          <a:cs typeface="+mn-lt"/>
        </a:defRPr>
      </a:lvl3pPr>
      <a:lvl4pPr xmlns:a="http://schemas.openxmlformats.org/drawingml/2006/main" marL="1371600" algn="l">
        <a:buNone/>
        <a:defRPr sz="1800">
          <a:solidFill>
            <a:schemeClr val="tx1"/>
          </a:solidFill>
          <a:latin typeface="+mn-lt"/>
          <a:ea typeface="+mn-lt"/>
          <a:cs typeface="+mn-lt"/>
        </a:defRPr>
      </a:lvl4pPr>
      <a:lvl5pPr xmlns:a="http://schemas.openxmlformats.org/drawingml/2006/main" marL="1828800" algn="l">
        <a:buNone/>
        <a:defRPr sz="1800">
          <a:solidFill>
            <a:schemeClr val="tx1"/>
          </a:solidFill>
          <a:latin typeface="+mn-lt"/>
          <a:ea typeface="+mn-lt"/>
          <a:cs typeface="+mn-lt"/>
        </a:defRPr>
      </a:lvl5pPr>
      <a:lvl6pPr xmlns:a="http://schemas.openxmlformats.org/drawingml/2006/main" marL="2286000" algn="l">
        <a:buNone/>
        <a:defRPr sz="1800">
          <a:solidFill>
            <a:schemeClr val="tx1"/>
          </a:solidFill>
          <a:latin typeface="+mn-lt"/>
          <a:ea typeface="+mn-lt"/>
          <a:cs typeface="+mn-lt"/>
        </a:defRPr>
      </a:lvl6pPr>
      <a:lvl7pPr xmlns:a="http://schemas.openxmlformats.org/drawingml/2006/main" marL="2743200" algn="l">
        <a:buNone/>
        <a:defRPr sz="1800">
          <a:solidFill>
            <a:schemeClr val="tx1"/>
          </a:solidFill>
          <a:latin typeface="+mn-lt"/>
          <a:ea typeface="+mn-lt"/>
          <a:cs typeface="+mn-lt"/>
        </a:defRPr>
      </a:lvl7pPr>
      <a:lvl8pPr xmlns:a="http://schemas.openxmlformats.org/drawingml/2006/main" marL="3200400" algn="l">
        <a:buNone/>
        <a:defRPr sz="1800">
          <a:solidFill>
            <a:schemeClr val="tx1"/>
          </a:solidFill>
          <a:latin typeface="+mn-lt"/>
          <a:ea typeface="+mn-lt"/>
          <a:cs typeface="+mn-lt"/>
        </a:defRPr>
      </a:lvl8pPr>
      <a:lvl9pPr xmlns:a="http://schemas.openxmlformats.org/drawingml/2006/main" marL="3657600" algn="l">
        <a:buNone/>
        <a:defRPr sz="1800">
          <a:solidFill>
            <a:schemeClr val="tx1"/>
          </a:solidFill>
          <a:latin typeface="+mn-lt"/>
          <a:ea typeface="+mn-lt"/>
          <a:cs typeface="+mn-lt"/>
        </a:defRPr>
      </a:lvl9pPr>
    </p:otherStyle>
  </p:txStyles>
</p:sldMaster>
</file>

<file path=ppt/slideMasters/theme/theme2.xml><?xml version="1.0" encoding="utf-8"?>
<a:theme xmlns:a="http://schemas.openxmlformats.org/drawingml/2006/main" name="ChatGPT">
  <a:themeElements>
    <a:clrScheme name="ChatGPT">
      <a:dk1>
        <a:srgbClr val="000000"/>
      </a:dk1>
      <a:lt1>
        <a:srgbClr val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Calibri Light"/>
        <a:ea typeface="Calibri Light"/>
        <a:cs typeface="Calibri Light"/>
      </a:majorFont>
      <a:minorFont>
        <a:latin typeface="Calibri"/>
        <a:ea typeface="Calibri"/>
        <a:cs typeface="Calibri"/>
      </a:minorFont>
    </a:fontScheme>
    <a:fmtScheme name="ChatGPT">
      <a:fillStyleLst>
        <a:solidFill>
          <a:schemeClr val="phClr"/>
        </a:solidFill>
        <a:gradFill>
          <a:gsLst>
            <a:gs pos="0">
              <a:schemeClr val="phClr">
                <a:tint val="67000"/>
                <a:lumMod val="110000"/>
                <a:satMod val="105000"/>
              </a:schemeClr>
            </a:gs>
            <a:gs pos="50000">
              <a:schemeClr val="phClr">
                <a:tint val="73000"/>
                <a:lumMod val="105000"/>
                <a:satMod val="103000"/>
              </a:schemeClr>
            </a:gs>
            <a:gs pos="100000">
              <a:schemeClr val="phClr">
                <a:tint val="81000"/>
                <a:lumMod val="105000"/>
                <a:satMod val="109000"/>
              </a:schemeClr>
            </a:gs>
          </a:gsLst>
          <a:lin ang="5400000" scaled="0"/>
        </a:gradFill>
        <a:gradFill>
          <a:gsLst>
            <a:gs pos="0">
              <a:schemeClr val="phClr">
                <a:tint val="94000"/>
                <a:lumMod val="102000"/>
                <a:satMod val="103000"/>
              </a:schemeClr>
            </a:gs>
            <a:gs pos="50000">
              <a:schemeClr val="phClr">
                <a:shade val="100000"/>
                <a:lumMod val="100000"/>
                <a:satMod val="110000"/>
              </a:schemeClr>
            </a:gs>
            <a:gs pos="100000">
              <a:schemeClr val="phClr">
                <a:shade val="78000"/>
                <a:lumMod val="99000"/>
                <a:satMod val="120000"/>
              </a:schemeClr>
            </a:gs>
          </a:gsLst>
          <a:lin ang="5400000" scaled="0"/>
        </a:gradFill>
      </a:fillStyleLst>
      <a:lnStyleLst>
        <a:ln w="12700">
          <a:solidFill>
            <a:schemeClr val="phClr"/>
          </a:solidFill>
          <a:prstDash val="solid"/>
        </a:ln>
        <a:ln w="19050">
          <a:solidFill>
            <a:schemeClr val="phClr"/>
          </a:solidFill>
          <a:prstDash val="solid"/>
        </a:ln>
        <a:ln w="25400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>
              <a:srgbClr val="000000">
                <a:alpha val="16000"/>
              </a:srgbClr>
            </a:outerShdw>
          </a:effectLst>
        </a:effectStyle>
        <a:effectStyle>
          <a:effectLst>
            <a:outerShdw blurRad="19050" dist="9525" dir="5400000">
              <a:srgbClr val="000000">
                <a:alpha val="6000"/>
              </a:srgbClr>
            </a:outerShdw>
          </a:effectLst>
        </a:effectStyle>
        <a:effectStyle>
          <a:effectLst>
            <a:outerShdw blurRad="28575" dist="9525" dir="5400000">
              <a:srgbClr val="000000">
                <a:alpha val="8000"/>
              </a:srgbClr>
            </a:outerShdw>
          </a:effectLst>
        </a:effectStyle>
        <a:effectStyle>
          <a:effectLst>
            <a:outerShdw blurRad="57150" dist="19050" dir="5400000">
              <a:srgbClr val="000000">
                <a:alpha val="10000"/>
              </a:srgbClr>
            </a:outerShdw>
          </a:effectLst>
        </a:effectStyle>
        <a:effectStyle>
          <a:effectLst>
            <a:outerShdw blurRad="114300" dist="38100" dir="5400000">
              <a:srgbClr val="000000">
                <a:alpha val="12000"/>
              </a:srgbClr>
            </a:outerShdw>
          </a:effectLst>
        </a:effectStyle>
        <a:effectStyle>
          <a:effectLst>
            <a:outerShdw blurRad="171450" dist="57150" dir="5400000">
              <a:srgbClr val="000000">
                <a:alpha val="16000"/>
              </a:srgbClr>
            </a:outerShdw>
          </a:effectLst>
        </a:effectStyle>
        <a:effectStyle>
          <a:effectLst>
            <a:outerShdw blurRad="266700" dist="95250" dir="5400000">
              <a:srgbClr val="000000">
                <a:alpha val="24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>
          <a:gsLst>
            <a:gs pos="0">
              <a:schemeClr val="phClr">
                <a:tint val="93000"/>
                <a:shade val="98000"/>
                <a:lumMod val="102000"/>
                <a:satMod val="150000"/>
              </a:schemeClr>
            </a:gs>
            <a:gs pos="50000">
              <a:schemeClr val="phClr">
                <a:tint val="98000"/>
                <a:shade val="90000"/>
                <a:lumMod val="103000"/>
                <a:satMod val="130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</a:theme>
</file>

<file path=ppt/slides/_rels/slide1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c1b6f50db7c749c1" /><Relationship Type="http://schemas.openxmlformats.org/officeDocument/2006/relationships/notesSlide" Target="/ppt/notesSlides/notesSlide1.xml" Id="Red6f23130d984363" /></Relationships>
</file>

<file path=ppt/slides/_rels/slide2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0ff2d0077e664f4e" /><Relationship Type="http://schemas.openxmlformats.org/officeDocument/2006/relationships/notesSlide" Target="/ppt/notesSlides/notesSlide2.xml" Id="Rddf62d1b15394e7e" /></Relationships>
</file>

<file path=ppt/slides/_rels/slide3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5be3de11e7134670" /><Relationship Type="http://schemas.openxmlformats.org/officeDocument/2006/relationships/notesSlide" Target="/ppt/notesSlides/notesSlide3.xml" Id="R2b75bb23f27a439e" /></Relationships>
</file>

<file path=ppt/slides/_rels/slide4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fe1a99e6d1ba452e" /><Relationship Type="http://schemas.openxmlformats.org/officeDocument/2006/relationships/notesSlide" Target="/ppt/notesSlides/notesSlide4.xml" Id="R296ab5b237e14d69" /></Relationships>
</file>

<file path=ppt/slides/_rels/slide5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039a6688c56340fd" /><Relationship Type="http://schemas.openxmlformats.org/officeDocument/2006/relationships/notesSlide" Target="/ppt/notesSlides/notesSlide5.xml" Id="R089f7a9899504965" /></Relationships>
</file>

<file path=ppt/slides/_rels/slide6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a857daf2fd10465e" /><Relationship Type="http://schemas.openxmlformats.org/officeDocument/2006/relationships/notesSlide" Target="/ppt/notesSlides/notesSlide6.xml" Id="Rbf4f0b0a775e4ec3" /></Relationships>
</file>

<file path=ppt/slides/_rels/slide7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b597cd50bf6842e7" /><Relationship Type="http://schemas.openxmlformats.org/officeDocument/2006/relationships/notesSlide" Target="/ppt/notesSlides/notesSlide7.xml" Id="R11cc037690f64061" /></Relationships>
</file>

<file path=ppt/slides/slide1.xml><?xml version="1.0" encoding="utf-8"?>
<p:sld xmlns:p="http://schemas.openxmlformats.org/presentationml/2006/main">
  <p:cSld>
    <p:bg>
      <p:bgPr>
        <a:solidFill xmlns:a="http://schemas.openxmlformats.org/drawingml/2006/main">
          <a:srgbClr val="F4F2EC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1" name="">
            <a:extLst xmlns:a="http://schemas.openxmlformats.org/drawingml/2006/main">
              <a:ext uri="{FF2B5EF4-FFF2-40B4-BE49-F238E27FC236}">
                <a16:creationId xmlns:a16="http://schemas.microsoft.com/office/drawing/2014/main" id="{30B401D2-5AE6-4D82-ADAF-3AC47AF98DF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85800" y="609600"/>
            <a:ext cx="4762500" cy="23812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>
            <a:normAutofit fontScale="98718"/>
          </a:bodyPr>
          <a:lstStyle xmlns:a="http://schemas.openxmlformats.org/drawingml/2006/main"/>
          <a:p xmlns:a="http://schemas.openxmlformats.org/drawingml/2006/main">
            <a:pPr>
              <a:defRPr sz="975" b="1" spc="1">
                <a:solidFill>
                  <a:srgbClr val="2856D5"/>
                </a:solidFill>
                <a:latin typeface="Arial"/>
                <a:ea typeface="Arial"/>
                <a:cs typeface="Arial"/>
              </a:defRPr>
            </a:pPr>
            <a:r>
              <a:rPr sz="975" b="1" spc="1">
                <a:solidFill>
                  <a:srgbClr val="2856D5"/>
                </a:solidFill>
                <a:latin typeface="Arial"/>
                <a:ea typeface="Arial"/>
                <a:cs typeface="Arial"/>
              </a:rPr>
              <a:t>NORTHSTAR LEDGER</a:t>
            </a:r>
          </a:p>
        </p:txBody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D8409AFA-4643-468E-9560-3921B6D2681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85800" y="1200150"/>
            <a:ext cx="8286750" cy="14097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>
            <a:normAutofit fontScale="100000"/>
          </a:bodyPr>
          <a:lstStyle xmlns:a="http://schemas.openxmlformats.org/drawingml/2006/main"/>
          <a:p xmlns:a="http://schemas.openxmlformats.org/drawingml/2006/main">
            <a:pPr>
              <a:defRPr sz="4275">
                <a:solidFill>
                  <a:srgbClr val="191913"/>
                </a:solidFill>
                <a:latin typeface="Georgia"/>
                <a:ea typeface="Georgia"/>
                <a:cs typeface="Georgia"/>
              </a:defRPr>
            </a:pPr>
            <a:r>
              <a:rPr sz="4275">
                <a:solidFill>
                  <a:srgbClr val="191913"/>
                </a:solidFill>
                <a:latin typeface="Georgia"/>
                <a:ea typeface="Georgia"/>
                <a:cs typeface="Georgia"/>
              </a:rPr>
              <a:t>Exception evidence retrieval for finance operations</a:t>
            </a:r>
          </a:p>
        </p:txBody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9B4CBC2F-EC16-466C-A95C-F3481FEEB64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85800" y="3105150"/>
            <a:ext cx="6800850" cy="0"/>
          </a:xfrm>
          <a:prstGeom xmlns:a="http://schemas.openxmlformats.org/drawingml/2006/main" prst="line">
            <a:avLst/>
          </a:prstGeom>
          <a:noFill xmlns:a="http://schemas.openxmlformats.org/drawingml/2006/main"/>
          <a:ln xmlns:a="http://schemas.openxmlformats.org/drawingml/2006/main" w="28575">
            <a:solidFill>
              <a:srgbClr val="2856D5"/>
            </a:solidFill>
          </a:ln>
        </p:spPr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9C07F0FE-0028-4F41-B606-C97E3D405E7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85800" y="3429000"/>
            <a:ext cx="2476500" cy="18097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>
            <a:normAutofit fontScale="65278"/>
          </a:bodyPr>
          <a:lstStyle xmlns:a="http://schemas.openxmlformats.org/drawingml/2006/main"/>
          <a:p xmlns:a="http://schemas.openxmlformats.org/drawingml/2006/main">
            <a:pPr>
              <a:defRPr sz="900" b="1" spc="1">
                <a:solidFill>
                  <a:srgbClr val="2856D5"/>
                </a:solidFill>
                <a:latin typeface="Arial"/>
                <a:ea typeface="Arial"/>
                <a:cs typeface="Arial"/>
              </a:defRPr>
            </a:pPr>
            <a:r>
              <a:rPr sz="900" b="1" spc="1">
                <a:solidFill>
                  <a:srgbClr val="2856D5"/>
                </a:solidFill>
                <a:latin typeface="Arial"/>
                <a:ea typeface="Arial"/>
                <a:cs typeface="Arial"/>
              </a:rPr>
              <a:t>EVALUATION DECISION</a:t>
            </a:r>
          </a:p>
        </p:txBody>
      </p:sp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B813655A-6524-4305-86A6-8FE1BEDED2B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85800" y="3724275"/>
            <a:ext cx="7239000" cy="8572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>
            <a:normAutofit fontScale="100000"/>
          </a:bodyPr>
          <a:lstStyle xmlns:a="http://schemas.openxmlformats.org/drawingml/2006/main"/>
          <a:p xmlns:a="http://schemas.openxmlformats.org/drawingml/2006/main">
            <a:pPr>
              <a:defRPr sz="2325">
                <a:solidFill>
                  <a:srgbClr val="191913"/>
                </a:solidFill>
                <a:latin typeface="Arial"/>
                <a:ea typeface="Arial"/>
                <a:cs typeface="Arial"/>
              </a:defRPr>
            </a:pPr>
            <a:r>
              <a:rPr sz="2325">
                <a:solidFill>
                  <a:srgbClr val="191913"/>
                </a:solidFill>
                <a:latin typeface="Arial"/>
                <a:ea typeface="Arial"/>
                <a:cs typeface="Arial"/>
              </a:rPr>
              <a:t>Can analysts investigate 30 selected exceptions without manual exports or ledger writes?</a:t>
            </a:r>
          </a:p>
        </p:txBody>
      </p:sp>
      <p:sp>
        <p:nvSpPr>
          <p:cNvPr id="6" name="">
            <a:extLst xmlns:a="http://schemas.openxmlformats.org/drawingml/2006/main">
              <a:ext uri="{FF2B5EF4-FFF2-40B4-BE49-F238E27FC236}">
                <a16:creationId xmlns:a16="http://schemas.microsoft.com/office/drawing/2014/main" id="{549DEE10-F6BE-4040-8381-4645F209B03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801100" y="1123950"/>
            <a:ext cx="2076450" cy="329565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E7ECFC"/>
          </a:solidFill>
          <a:ln xmlns:a="http://schemas.openxmlformats.org/drawingml/2006/main" w="9525">
            <a:solidFill>
              <a:srgbClr val="2856D5"/>
            </a:solidFill>
          </a:ln>
        </p:spPr>
      </p:sp>
      <p:sp>
        <p:nvSpPr>
          <p:cNvPr id="7" name="">
            <a:extLst xmlns:a="http://schemas.openxmlformats.org/drawingml/2006/main">
              <a:ext uri="{FF2B5EF4-FFF2-40B4-BE49-F238E27FC236}">
                <a16:creationId xmlns:a16="http://schemas.microsoft.com/office/drawing/2014/main" id="{0B1A2A54-C7AD-4867-9B6A-8933AEE512D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9086850" y="1504950"/>
            <a:ext cx="1524000" cy="3048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>
            <a:normAutofit fontScale="69136"/>
          </a:bodyPr>
          <a:lstStyle xmlns:a="http://schemas.openxmlformats.org/drawingml/2006/main"/>
          <a:p xmlns:a="http://schemas.openxmlformats.org/drawingml/2006/main">
            <a:pPr>
              <a:defRPr sz="2025">
                <a:solidFill>
                  <a:srgbClr val="191913"/>
                </a:solidFill>
                <a:latin typeface="Georgia"/>
                <a:ea typeface="Georgia"/>
                <a:cs typeface="Georgia"/>
              </a:defRPr>
            </a:pPr>
            <a:r>
              <a:rPr sz="2025">
                <a:solidFill>
                  <a:srgbClr val="191913"/>
                </a:solidFill>
                <a:latin typeface="Georgia"/>
                <a:ea typeface="Georgia"/>
                <a:cs typeface="Georgia"/>
              </a:rPr>
              <a:t>A bounded pilot</a:t>
            </a:r>
          </a:p>
        </p:txBody>
      </p:sp>
      <p:sp>
        <p:nvSpPr>
          <p:cNvPr id="8" name="">
            <a:extLst xmlns:a="http://schemas.openxmlformats.org/drawingml/2006/main">
              <a:ext uri="{FF2B5EF4-FFF2-40B4-BE49-F238E27FC236}">
                <a16:creationId xmlns:a16="http://schemas.microsoft.com/office/drawing/2014/main" id="{6EB1E189-FA7C-4D6E-BF33-25EA27DD4A5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9086850" y="1981200"/>
            <a:ext cx="1219200" cy="0"/>
          </a:xfrm>
          <a:prstGeom xmlns:a="http://schemas.openxmlformats.org/drawingml/2006/main" prst="line">
            <a:avLst/>
          </a:prstGeom>
          <a:noFill xmlns:a="http://schemas.openxmlformats.org/drawingml/2006/main"/>
          <a:ln xmlns:a="http://schemas.openxmlformats.org/drawingml/2006/main" w="19050">
            <a:solidFill>
              <a:srgbClr val="2856D5"/>
            </a:solidFill>
          </a:ln>
        </p:spPr>
      </p:sp>
      <p:sp>
        <p:nvSpPr>
          <p:cNvPr id="9" name="">
            <a:extLst xmlns:a="http://schemas.openxmlformats.org/drawingml/2006/main">
              <a:ext uri="{FF2B5EF4-FFF2-40B4-BE49-F238E27FC236}">
                <a16:creationId xmlns:a16="http://schemas.microsoft.com/office/drawing/2014/main" id="{35646A5A-B8C1-4650-8047-CF8A2D21780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9086850" y="2247900"/>
            <a:ext cx="1476375" cy="128587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>
            <a:normAutofit fontScale="83464"/>
          </a:bodyPr>
          <a:lstStyle xmlns:a="http://schemas.openxmlformats.org/drawingml/2006/main"/>
          <a:p xmlns:a="http://schemas.openxmlformats.org/drawingml/2006/main">
            <a:pPr>
              <a:defRPr sz="1575">
                <a:solidFill>
                  <a:srgbClr val="191913"/>
                </a:solidFill>
                <a:latin typeface="Arial"/>
                <a:ea typeface="Arial"/>
                <a:cs typeface="Arial"/>
              </a:defRPr>
            </a:pPr>
            <a:r>
              <a:rPr sz="1575">
                <a:solidFill>
                  <a:srgbClr val="191913"/>
                </a:solidFill>
                <a:latin typeface="Arial"/>
                <a:ea typeface="Arial"/>
                <a:cs typeface="Arial"/>
              </a:rPr>
              <a:t>30 selected records</a:t>
            </a:r>
          </a:p>
          <a:p xmlns:a="http://schemas.openxmlformats.org/drawingml/2006/main">
            <a:pPr>
              <a:defRPr sz="1575">
                <a:solidFill>
                  <a:srgbClr val="191913"/>
                </a:solidFill>
                <a:latin typeface="Arial"/>
                <a:ea typeface="Arial"/>
                <a:cs typeface="Arial"/>
              </a:defRPr>
            </a:pPr>
            <a:r>
              <a:rPr sz="1575">
                <a:solidFill>
                  <a:srgbClr val="191913"/>
                </a:solidFill>
                <a:latin typeface="Arial"/>
                <a:ea typeface="Arial"/>
                <a:cs typeface="Arial"/>
              </a:rPr>
              <a:t>10 business days</a:t>
            </a:r>
          </a:p>
          <a:p xmlns:a="http://schemas.openxmlformats.org/drawingml/2006/main">
            <a:pPr>
              <a:defRPr sz="1575">
                <a:solidFill>
                  <a:srgbClr val="191913"/>
                </a:solidFill>
                <a:latin typeface="Arial"/>
                <a:ea typeface="Arial"/>
                <a:cs typeface="Arial"/>
              </a:defRPr>
            </a:pPr>
            <a:r>
              <a:rPr sz="1575">
                <a:solidFill>
                  <a:srgbClr val="191913"/>
                </a:solidFill>
                <a:latin typeface="Arial"/>
                <a:ea typeface="Arial"/>
                <a:cs typeface="Arial"/>
              </a:rPr>
              <a:t>Read-only boundary</a:t>
            </a:r>
          </a:p>
        </p:txBody>
      </p:sp>
      <p:sp>
        <p:nvSpPr>
          <p:cNvPr id="10" name="">
            <a:extLst xmlns:a="http://schemas.openxmlformats.org/drawingml/2006/main">
              <a:ext uri="{FF2B5EF4-FFF2-40B4-BE49-F238E27FC236}">
                <a16:creationId xmlns:a16="http://schemas.microsoft.com/office/drawing/2014/main" id="{8A75932A-204C-4614-B711-63038E6C1E1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85800" y="6124575"/>
            <a:ext cx="34290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>
            <a:normAutofit fontScale="79487"/>
          </a:bodyPr>
          <a:lstStyle xmlns:a="http://schemas.openxmlformats.org/drawingml/2006/main"/>
          <a:p xmlns:a="http://schemas.openxmlformats.org/drawingml/2006/main">
            <a:pPr>
              <a:defRPr sz="975">
                <a:solidFill>
                  <a:srgbClr val="59594F"/>
                </a:solidFill>
                <a:latin typeface="Arial"/>
                <a:ea typeface="Arial"/>
                <a:cs typeface="Arial"/>
              </a:defRPr>
            </a:pPr>
            <a:r>
              <a:rPr sz="975">
                <a:solidFill>
                  <a:srgbClr val="59594F"/>
                </a:solidFill>
                <a:latin typeface="Arial"/>
                <a:ea typeface="Arial"/>
                <a:cs typeface="Arial"/>
              </a:rPr>
              <a:t>Fictional educational specimen</a:t>
            </a:r>
          </a:p>
        </p:txBody>
      </p:sp>
    </p:spTree>
    <p:extLst>
      <p:ext uri="{BB962C8B-B14F-4D97-AF65-F5344CB8AC3E}">
        <p14:creationId xmlns:p14="http://schemas.microsoft.com/office/powerpoint/2010/main" val="399532438"/>
      </p:ext>
    </p:extLst>
  </p:cSld>
</p:sld>
</file>

<file path=ppt/slides/slide2.xml><?xml version="1.0" encoding="utf-8"?>
<p:sld xmlns:p="http://schemas.openxmlformats.org/presentationml/2006/main">
  <p:cSld>
    <p:bg>
      <p:bgPr>
        <a:solidFill xmlns:a="http://schemas.openxmlformats.org/drawingml/2006/main">
          <a:srgbClr val="F4F2EC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9" name="">
            <a:extLst xmlns:a="http://schemas.openxmlformats.org/drawingml/2006/main">
              <a:ext uri="{FF2B5EF4-FFF2-40B4-BE49-F238E27FC236}">
                <a16:creationId xmlns:a16="http://schemas.microsoft.com/office/drawing/2014/main" id="{86BF84ED-CFBC-4C99-9F52-4340AE665E1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85800" y="361950"/>
            <a:ext cx="714375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>
            <a:normAutofit fontScale="72222"/>
          </a:bodyPr>
          <a:lstStyle xmlns:a="http://schemas.openxmlformats.org/drawingml/2006/main"/>
          <a:p xmlns:a="http://schemas.openxmlformats.org/drawingml/2006/main">
            <a:pPr>
              <a:defRPr sz="900" b="1" spc="1">
                <a:solidFill>
                  <a:srgbClr val="2856D5"/>
                </a:solidFill>
                <a:latin typeface="Arial"/>
                <a:ea typeface="Arial"/>
                <a:cs typeface="Arial"/>
              </a:defRPr>
            </a:pPr>
            <a:r>
              <a:rPr sz="900" b="1" spc="1">
                <a:solidFill>
                  <a:srgbClr val="2856D5"/>
                </a:solidFill>
                <a:latin typeface="Arial"/>
                <a:ea typeface="Arial"/>
                <a:cs typeface="Arial"/>
              </a:rPr>
              <a:t>NORTHSTAR LEDGER  /  FICTIONAL EVALUATION EXAMPLE</a:t>
            </a:r>
          </a:p>
        </p:txBody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54E19DAF-44CC-416D-8F48-52AA01C8894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85800" y="723900"/>
            <a:ext cx="10572750" cy="7239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>
            <a:normAutofit fontScale="100000"/>
          </a:bodyPr>
          <a:lstStyle xmlns:a="http://schemas.openxmlformats.org/drawingml/2006/main"/>
          <a:p xmlns:a="http://schemas.openxmlformats.org/drawingml/2006/main">
            <a:pPr>
              <a:defRPr sz="3000" b="0">
                <a:solidFill>
                  <a:srgbClr val="191913"/>
                </a:solidFill>
                <a:latin typeface="Georgia"/>
                <a:ea typeface="Georgia"/>
                <a:cs typeface="Georgia"/>
              </a:defRPr>
            </a:pPr>
            <a:r>
              <a:rPr sz="3000" b="0">
                <a:solidFill>
                  <a:srgbClr val="191913"/>
                </a:solidFill>
                <a:latin typeface="Georgia"/>
                <a:ea typeface="Georgia"/>
                <a:cs typeface="Georgia"/>
              </a:rPr>
              <a:t>Current exception workflow</a:t>
            </a:r>
          </a:p>
        </p:txBody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C8A344B7-26A3-494B-9240-C5D1C1464E9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85800" y="1428750"/>
            <a:ext cx="9620250" cy="3238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>
            <a:normAutofit fontScale="100000"/>
          </a:bodyPr>
          <a:lstStyle xmlns:a="http://schemas.openxmlformats.org/drawingml/2006/main"/>
          <a:p xmlns:a="http://schemas.openxmlformats.org/drawingml/2006/main">
            <a:pPr>
              <a:defRPr sz="1425">
                <a:solidFill>
                  <a:srgbClr val="59594F"/>
                </a:solidFill>
                <a:latin typeface="Arial"/>
                <a:ea typeface="Arial"/>
                <a:cs typeface="Arial"/>
              </a:defRPr>
            </a:pPr>
            <a:r>
              <a:rPr sz="1425">
                <a:solidFill>
                  <a:srgbClr val="59594F"/>
                </a:solidFill>
                <a:latin typeface="Arial"/>
                <a:ea typeface="Arial"/>
                <a:cs typeface="Arial"/>
              </a:rPr>
              <a:t>The controller needs a clear path from an exception to its retained evidence.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F4BC73A3-4CAD-4203-9F57-0D7D0E62290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85800" y="1924050"/>
            <a:ext cx="10820400" cy="0"/>
          </a:xfrm>
          <a:prstGeom xmlns:a="http://schemas.openxmlformats.org/drawingml/2006/main" prst="line">
            <a:avLst/>
          </a:prstGeom>
          <a:noFill xmlns:a="http://schemas.openxmlformats.org/drawingml/2006/main"/>
          <a:ln xmlns:a="http://schemas.openxmlformats.org/drawingml/2006/main" w="9525">
            <a:solidFill>
              <a:srgbClr val="CCC9BF"/>
            </a:solidFill>
          </a:ln>
        </p:spPr>
      </p:sp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EC1A32C9-6E40-4A09-933D-F318F57A436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049000" y="6248400"/>
            <a:ext cx="457200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>
            <a:normAutofit fontScale="92308"/>
          </a:bodyPr>
          <a:lstStyle xmlns:a="http://schemas.openxmlformats.org/drawingml/2006/main"/>
          <a:p xmlns:a="http://schemas.openxmlformats.org/drawingml/2006/main">
            <a:pPr>
              <a:defRPr sz="975" b="1">
                <a:solidFill>
                  <a:srgbClr val="59594F"/>
                </a:solidFill>
                <a:latin typeface="Arial"/>
                <a:ea typeface="Arial"/>
                <a:cs typeface="Arial"/>
              </a:defRPr>
            </a:pPr>
            <a:r>
              <a:rPr sz="975" b="1">
                <a:solidFill>
                  <a:srgbClr val="59594F"/>
                </a:solidFill>
                <a:latin typeface="Arial"/>
                <a:ea typeface="Arial"/>
                <a:cs typeface="Arial"/>
              </a:rPr>
              <a:t>02</a:t>
            </a:r>
          </a:p>
        </p:txBody>
      </p:sp>
      <p:sp>
        <p:nvSpPr>
          <p:cNvPr id="6" name="">
            <a:extLst xmlns:a="http://schemas.openxmlformats.org/drawingml/2006/main">
              <a:ext uri="{FF2B5EF4-FFF2-40B4-BE49-F238E27FC236}">
                <a16:creationId xmlns:a16="http://schemas.microsoft.com/office/drawing/2014/main" id="{B9991317-8627-4E39-8A37-56733C4598B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85800" y="2286000"/>
            <a:ext cx="1143000" cy="18097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>
            <a:normAutofit fontScale="65278"/>
          </a:bodyPr>
          <a:lstStyle xmlns:a="http://schemas.openxmlformats.org/drawingml/2006/main"/>
          <a:p xmlns:a="http://schemas.openxmlformats.org/drawingml/2006/main">
            <a:pPr>
              <a:defRPr sz="900" b="1" spc="1">
                <a:solidFill>
                  <a:srgbClr val="2856D5"/>
                </a:solidFill>
                <a:latin typeface="Arial"/>
                <a:ea typeface="Arial"/>
                <a:cs typeface="Arial"/>
              </a:defRPr>
            </a:pPr>
            <a:r>
              <a:rPr sz="900" b="1" spc="1">
                <a:solidFill>
                  <a:srgbClr val="2856D5"/>
                </a:solidFill>
                <a:latin typeface="Arial"/>
                <a:ea typeface="Arial"/>
                <a:cs typeface="Arial"/>
              </a:rPr>
              <a:t>TODAY</a:t>
            </a:r>
          </a:p>
        </p:txBody>
      </p:sp>
      <p:sp>
        <p:nvSpPr>
          <p:cNvPr id="7" name="">
            <a:extLst xmlns:a="http://schemas.openxmlformats.org/drawingml/2006/main">
              <a:ext uri="{FF2B5EF4-FFF2-40B4-BE49-F238E27FC236}">
                <a16:creationId xmlns:a16="http://schemas.microsoft.com/office/drawing/2014/main" id="{113946D3-D710-40DF-B31B-1058626D3E6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38200" y="2771775"/>
            <a:ext cx="0" cy="352425"/>
          </a:xfrm>
          <a:prstGeom xmlns:a="http://schemas.openxmlformats.org/drawingml/2006/main" prst="line">
            <a:avLst/>
          </a:prstGeom>
          <a:noFill xmlns:a="http://schemas.openxmlformats.org/drawingml/2006/main"/>
          <a:ln xmlns:a="http://schemas.openxmlformats.org/drawingml/2006/main" w="28575">
            <a:solidFill>
              <a:srgbClr val="2856D5"/>
            </a:solidFill>
          </a:ln>
        </p:spPr>
      </p:sp>
      <p:sp>
        <p:nvSpPr>
          <p:cNvPr id="8" name="">
            <a:extLst xmlns:a="http://schemas.openxmlformats.org/drawingml/2006/main">
              <a:ext uri="{FF2B5EF4-FFF2-40B4-BE49-F238E27FC236}">
                <a16:creationId xmlns:a16="http://schemas.microsoft.com/office/drawing/2014/main" id="{4B480B6E-5FF9-4A11-95E1-26DF06FFF74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009650" y="2733675"/>
            <a:ext cx="2781300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>
            <a:normAutofit fontScale="57143"/>
          </a:bodyPr>
          <a:lstStyle xmlns:a="http://schemas.openxmlformats.org/drawingml/2006/main"/>
          <a:p xmlns:a="http://schemas.openxmlformats.org/drawingml/2006/main">
            <a:pPr>
              <a:defRPr sz="1575" b="1">
                <a:solidFill>
                  <a:srgbClr val="191913"/>
                </a:solidFill>
                <a:latin typeface="Arial"/>
                <a:ea typeface="Arial"/>
                <a:cs typeface="Arial"/>
              </a:defRPr>
            </a:pPr>
            <a:r>
              <a:rPr sz="1575" b="1">
                <a:solidFill>
                  <a:srgbClr val="191913"/>
                </a:solidFill>
                <a:latin typeface="Arial"/>
                <a:ea typeface="Arial"/>
                <a:cs typeface="Arial"/>
              </a:rPr>
              <a:t>1. Export records from the ledger</a:t>
            </a:r>
          </a:p>
        </p:txBody>
      </p:sp>
      <p:sp>
        <p:nvSpPr>
          <p:cNvPr id="9" name="">
            <a:extLst xmlns:a="http://schemas.openxmlformats.org/drawingml/2006/main">
              <a:ext uri="{FF2B5EF4-FFF2-40B4-BE49-F238E27FC236}">
                <a16:creationId xmlns:a16="http://schemas.microsoft.com/office/drawing/2014/main" id="{C6206DCC-0769-4003-9522-3AB0E3A329E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009650" y="2990850"/>
            <a:ext cx="2781300" cy="40957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>
            <a:normAutofit fontScale="81863"/>
          </a:bodyPr>
          <a:lstStyle xmlns:a="http://schemas.openxmlformats.org/drawingml/2006/main"/>
          <a:p xmlns:a="http://schemas.openxmlformats.org/drawingml/2006/main">
            <a:pPr>
              <a:defRPr sz="1275">
                <a:solidFill>
                  <a:srgbClr val="59594F"/>
                </a:solidFill>
                <a:latin typeface="Arial"/>
                <a:ea typeface="Arial"/>
                <a:cs typeface="Arial"/>
              </a:defRPr>
            </a:pPr>
            <a:r>
              <a:rPr sz="1275">
                <a:solidFill>
                  <a:srgbClr val="59594F"/>
                </a:solidFill>
                <a:latin typeface="Arial"/>
                <a:ea typeface="Arial"/>
                <a:cs typeface="Arial"/>
              </a:rPr>
              <a:t>An analyst creates a CSV handoff for the selected exception.</a:t>
            </a:r>
          </a:p>
        </p:txBody>
      </p:sp>
      <p:sp>
        <p:nvSpPr>
          <p:cNvPr id="10" name="">
            <a:extLst xmlns:a="http://schemas.openxmlformats.org/drawingml/2006/main">
              <a:ext uri="{FF2B5EF4-FFF2-40B4-BE49-F238E27FC236}">
                <a16:creationId xmlns:a16="http://schemas.microsoft.com/office/drawing/2014/main" id="{B2AC4814-C082-4663-914C-5F856BE436F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476750" y="2771775"/>
            <a:ext cx="0" cy="352425"/>
          </a:xfrm>
          <a:prstGeom xmlns:a="http://schemas.openxmlformats.org/drawingml/2006/main" prst="line">
            <a:avLst/>
          </a:prstGeom>
          <a:noFill xmlns:a="http://schemas.openxmlformats.org/drawingml/2006/main"/>
          <a:ln xmlns:a="http://schemas.openxmlformats.org/drawingml/2006/main" w="28575">
            <a:solidFill>
              <a:srgbClr val="2856D5"/>
            </a:solidFill>
          </a:ln>
        </p:spPr>
      </p:sp>
      <p:sp>
        <p:nvSpPr>
          <p:cNvPr id="11" name="">
            <a:extLst xmlns:a="http://schemas.openxmlformats.org/drawingml/2006/main">
              <a:ext uri="{FF2B5EF4-FFF2-40B4-BE49-F238E27FC236}">
                <a16:creationId xmlns:a16="http://schemas.microsoft.com/office/drawing/2014/main" id="{5F41595A-2A1D-4BFE-BD07-75D1A791A76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648200" y="2733675"/>
            <a:ext cx="2781300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>
            <a:normAutofit fontScale="57143"/>
          </a:bodyPr>
          <a:lstStyle xmlns:a="http://schemas.openxmlformats.org/drawingml/2006/main"/>
          <a:p xmlns:a="http://schemas.openxmlformats.org/drawingml/2006/main">
            <a:pPr>
              <a:defRPr sz="1575" b="1">
                <a:solidFill>
                  <a:srgbClr val="191913"/>
                </a:solidFill>
                <a:latin typeface="Arial"/>
                <a:ea typeface="Arial"/>
                <a:cs typeface="Arial"/>
              </a:defRPr>
            </a:pPr>
            <a:r>
              <a:rPr sz="1575" b="1">
                <a:solidFill>
                  <a:srgbClr val="191913"/>
                </a:solidFill>
                <a:latin typeface="Arial"/>
                <a:ea typeface="Arial"/>
                <a:cs typeface="Arial"/>
              </a:rPr>
              <a:t>2. Search retained files manually</a:t>
            </a:r>
          </a:p>
        </p:txBody>
      </p:sp>
      <p:sp>
        <p:nvSpPr>
          <p:cNvPr id="12" name="">
            <a:extLst xmlns:a="http://schemas.openxmlformats.org/drawingml/2006/main">
              <a:ext uri="{FF2B5EF4-FFF2-40B4-BE49-F238E27FC236}">
                <a16:creationId xmlns:a16="http://schemas.microsoft.com/office/drawing/2014/main" id="{B4EA7350-309D-499C-B94A-726AB907A4E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648200" y="2990850"/>
            <a:ext cx="2781300" cy="40957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>
            <a:normAutofit fontScale="81863"/>
          </a:bodyPr>
          <a:lstStyle xmlns:a="http://schemas.openxmlformats.org/drawingml/2006/main"/>
          <a:p xmlns:a="http://schemas.openxmlformats.org/drawingml/2006/main">
            <a:pPr>
              <a:defRPr sz="1275">
                <a:solidFill>
                  <a:srgbClr val="59594F"/>
                </a:solidFill>
                <a:latin typeface="Arial"/>
                <a:ea typeface="Arial"/>
                <a:cs typeface="Arial"/>
              </a:defRPr>
            </a:pPr>
            <a:r>
              <a:rPr sz="1275">
                <a:solidFill>
                  <a:srgbClr val="59594F"/>
                </a:solidFill>
                <a:latin typeface="Arial"/>
                <a:ea typeface="Arial"/>
                <a:cs typeface="Arial"/>
              </a:rPr>
              <a:t>The analyst finds supporting files outside the export.</a:t>
            </a:r>
          </a:p>
        </p:txBody>
      </p:sp>
      <p:sp>
        <p:nvSpPr>
          <p:cNvPr id="13" name="">
            <a:extLst xmlns:a="http://schemas.openxmlformats.org/drawingml/2006/main">
              <a:ext uri="{FF2B5EF4-FFF2-40B4-BE49-F238E27FC236}">
                <a16:creationId xmlns:a16="http://schemas.microsoft.com/office/drawing/2014/main" id="{EE34D715-2395-44CB-A8B7-BEEB20AC0C1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115300" y="2771775"/>
            <a:ext cx="0" cy="352425"/>
          </a:xfrm>
          <a:prstGeom xmlns:a="http://schemas.openxmlformats.org/drawingml/2006/main" prst="line">
            <a:avLst/>
          </a:prstGeom>
          <a:noFill xmlns:a="http://schemas.openxmlformats.org/drawingml/2006/main"/>
          <a:ln xmlns:a="http://schemas.openxmlformats.org/drawingml/2006/main" w="28575">
            <a:solidFill>
              <a:srgbClr val="2856D5"/>
            </a:solidFill>
          </a:ln>
        </p:spPr>
      </p:sp>
      <p:sp>
        <p:nvSpPr>
          <p:cNvPr id="14" name="">
            <a:extLst xmlns:a="http://schemas.openxmlformats.org/drawingml/2006/main">
              <a:ext uri="{FF2B5EF4-FFF2-40B4-BE49-F238E27FC236}">
                <a16:creationId xmlns:a16="http://schemas.microsoft.com/office/drawing/2014/main" id="{A9D9BC7D-D0A5-4B2E-8B05-C0F84E106FF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286750" y="2733675"/>
            <a:ext cx="2781300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>
            <a:normAutofit fontScale="57143"/>
          </a:bodyPr>
          <a:lstStyle xmlns:a="http://schemas.openxmlformats.org/drawingml/2006/main"/>
          <a:p xmlns:a="http://schemas.openxmlformats.org/drawingml/2006/main">
            <a:pPr>
              <a:defRPr sz="1575" b="1">
                <a:solidFill>
                  <a:srgbClr val="191913"/>
                </a:solidFill>
                <a:latin typeface="Arial"/>
                <a:ea typeface="Arial"/>
                <a:cs typeface="Arial"/>
              </a:defRPr>
            </a:pPr>
            <a:r>
              <a:rPr sz="1575" b="1">
                <a:solidFill>
                  <a:srgbClr val="191913"/>
                </a:solidFill>
                <a:latin typeface="Arial"/>
                <a:ea typeface="Arial"/>
                <a:cs typeface="Arial"/>
              </a:rPr>
              <a:t>3. Controller reviews the result</a:t>
            </a:r>
          </a:p>
        </p:txBody>
      </p:sp>
      <p:sp>
        <p:nvSpPr>
          <p:cNvPr id="15" name="">
            <a:extLst xmlns:a="http://schemas.openxmlformats.org/drawingml/2006/main">
              <a:ext uri="{FF2B5EF4-FFF2-40B4-BE49-F238E27FC236}">
                <a16:creationId xmlns:a16="http://schemas.microsoft.com/office/drawing/2014/main" id="{D2A9952E-1BEE-4A90-A8B7-BBF700CD8DD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286750" y="2990850"/>
            <a:ext cx="2781300" cy="40957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>
            <a:normAutofit fontScale="81863"/>
          </a:bodyPr>
          <a:lstStyle xmlns:a="http://schemas.openxmlformats.org/drawingml/2006/main"/>
          <a:p xmlns:a="http://schemas.openxmlformats.org/drawingml/2006/main">
            <a:pPr>
              <a:defRPr sz="1275">
                <a:solidFill>
                  <a:srgbClr val="59594F"/>
                </a:solidFill>
                <a:latin typeface="Arial"/>
                <a:ea typeface="Arial"/>
                <a:cs typeface="Arial"/>
              </a:defRPr>
            </a:pPr>
            <a:r>
              <a:rPr sz="1275">
                <a:solidFill>
                  <a:srgbClr val="59594F"/>
                </a:solidFill>
                <a:latin typeface="Arial"/>
                <a:ea typeface="Arial"/>
                <a:cs typeface="Arial"/>
              </a:rPr>
              <a:t>The controller checks whether the evidence supports the exception.</a:t>
            </a:r>
          </a:p>
        </p:txBody>
      </p:sp>
      <p:sp>
        <p:nvSpPr>
          <p:cNvPr id="16" name="">
            <a:extLst xmlns:a="http://schemas.openxmlformats.org/drawingml/2006/main">
              <a:ext uri="{FF2B5EF4-FFF2-40B4-BE49-F238E27FC236}">
                <a16:creationId xmlns:a16="http://schemas.microsoft.com/office/drawing/2014/main" id="{B6A019E7-BC7E-473C-A8B4-18E926F73CD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85800" y="4210050"/>
            <a:ext cx="10820400" cy="0"/>
          </a:xfrm>
          <a:prstGeom xmlns:a="http://schemas.openxmlformats.org/drawingml/2006/main" prst="line">
            <a:avLst/>
          </a:prstGeom>
          <a:noFill xmlns:a="http://schemas.openxmlformats.org/drawingml/2006/main"/>
          <a:ln xmlns:a="http://schemas.openxmlformats.org/drawingml/2006/main" w="9525">
            <a:solidFill>
              <a:srgbClr val="CCC9BF"/>
            </a:solidFill>
          </a:ln>
        </p:spPr>
      </p:sp>
      <p:sp>
        <p:nvSpPr>
          <p:cNvPr id="17" name="">
            <a:extLst xmlns:a="http://schemas.openxmlformats.org/drawingml/2006/main">
              <a:ext uri="{FF2B5EF4-FFF2-40B4-BE49-F238E27FC236}">
                <a16:creationId xmlns:a16="http://schemas.microsoft.com/office/drawing/2014/main" id="{E55B1587-D80B-44B7-8508-3188136D5F5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85800" y="4524375"/>
            <a:ext cx="2000250" cy="18097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>
            <a:normAutofit fontScale="65278"/>
          </a:bodyPr>
          <a:lstStyle xmlns:a="http://schemas.openxmlformats.org/drawingml/2006/main"/>
          <a:p xmlns:a="http://schemas.openxmlformats.org/drawingml/2006/main">
            <a:pPr>
              <a:defRPr sz="900" b="1" spc="1">
                <a:solidFill>
                  <a:srgbClr val="2856D5"/>
                </a:solidFill>
                <a:latin typeface="Arial"/>
                <a:ea typeface="Arial"/>
                <a:cs typeface="Arial"/>
              </a:defRPr>
            </a:pPr>
            <a:r>
              <a:rPr sz="900" b="1" spc="1">
                <a:solidFill>
                  <a:srgbClr val="2856D5"/>
                </a:solidFill>
                <a:latin typeface="Arial"/>
                <a:ea typeface="Arial"/>
                <a:cs typeface="Arial"/>
              </a:rPr>
              <a:t>PROBLEM TO TEST</a:t>
            </a:r>
          </a:p>
        </p:txBody>
      </p:sp>
      <p:sp>
        <p:nvSpPr>
          <p:cNvPr id="18" name="">
            <a:extLst xmlns:a="http://schemas.openxmlformats.org/drawingml/2006/main">
              <a:ext uri="{FF2B5EF4-FFF2-40B4-BE49-F238E27FC236}">
                <a16:creationId xmlns:a16="http://schemas.microsoft.com/office/drawing/2014/main" id="{B228C870-A254-43D7-A345-81DB8E34288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85800" y="4838700"/>
            <a:ext cx="8858250" cy="7429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>
            <a:normAutofit fontScale="100000"/>
          </a:bodyPr>
          <a:lstStyle xmlns:a="http://schemas.openxmlformats.org/drawingml/2006/main"/>
          <a:p xmlns:a="http://schemas.openxmlformats.org/drawingml/2006/main">
            <a:pPr>
              <a:defRPr sz="2025">
                <a:solidFill>
                  <a:srgbClr val="191913"/>
                </a:solidFill>
                <a:latin typeface="Arial"/>
                <a:ea typeface="Arial"/>
                <a:cs typeface="Arial"/>
              </a:defRPr>
            </a:pPr>
            <a:r>
              <a:rPr sz="2025">
                <a:solidFill>
                  <a:srgbClr val="191913"/>
                </a:solidFill>
                <a:latin typeface="Arial"/>
                <a:ea typeface="Arial"/>
                <a:cs typeface="Arial"/>
              </a:rPr>
              <a:t>Manual exports separate the record from its retained source. The evaluation asks whether a controlled retrieval path can reconnect them.</a:t>
            </a:r>
          </a:p>
        </p:txBody>
      </p:sp>
    </p:spTree>
    <p:extLst>
      <p:ext uri="{BB962C8B-B14F-4D97-AF65-F5344CB8AC3E}">
        <p14:creationId xmlns:p14="http://schemas.microsoft.com/office/powerpoint/2010/main" val="1898727926"/>
      </p:ext>
    </p:extLst>
  </p:cSld>
</p:sld>
</file>

<file path=ppt/slides/slide3.xml><?xml version="1.0" encoding="utf-8"?>
<p:sld xmlns:p="http://schemas.openxmlformats.org/presentationml/2006/main">
  <p:cSld>
    <p:bg>
      <p:bgPr>
        <a:solidFill xmlns:a="http://schemas.openxmlformats.org/drawingml/2006/main">
          <a:srgbClr val="F4F2EC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3" name="">
            <a:extLst xmlns:a="http://schemas.openxmlformats.org/drawingml/2006/main">
              <a:ext uri="{FF2B5EF4-FFF2-40B4-BE49-F238E27FC236}">
                <a16:creationId xmlns:a16="http://schemas.microsoft.com/office/drawing/2014/main" id="{DB675793-EDD6-4F3C-855E-8CD7DCEE84C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85800" y="361950"/>
            <a:ext cx="714375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>
            <a:normAutofit fontScale="72222"/>
          </a:bodyPr>
          <a:lstStyle xmlns:a="http://schemas.openxmlformats.org/drawingml/2006/main"/>
          <a:p xmlns:a="http://schemas.openxmlformats.org/drawingml/2006/main">
            <a:pPr>
              <a:defRPr sz="900" b="1" spc="1">
                <a:solidFill>
                  <a:srgbClr val="2856D5"/>
                </a:solidFill>
                <a:latin typeface="Arial"/>
                <a:ea typeface="Arial"/>
                <a:cs typeface="Arial"/>
              </a:defRPr>
            </a:pPr>
            <a:r>
              <a:rPr sz="900" b="1" spc="1">
                <a:solidFill>
                  <a:srgbClr val="2856D5"/>
                </a:solidFill>
                <a:latin typeface="Arial"/>
                <a:ea typeface="Arial"/>
                <a:cs typeface="Arial"/>
              </a:rPr>
              <a:t>NORTHSTAR LEDGER  /  FICTIONAL EVALUATION EXAMPLE</a:t>
            </a:r>
          </a:p>
        </p:txBody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CF08D8E8-5091-4D89-9F8E-6D3464E7368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85800" y="723900"/>
            <a:ext cx="10572750" cy="7239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>
            <a:normAutofit fontScale="100000"/>
          </a:bodyPr>
          <a:lstStyle xmlns:a="http://schemas.openxmlformats.org/drawingml/2006/main"/>
          <a:p xmlns:a="http://schemas.openxmlformats.org/drawingml/2006/main">
            <a:pPr>
              <a:defRPr sz="3000" b="0">
                <a:solidFill>
                  <a:srgbClr val="191913"/>
                </a:solidFill>
                <a:latin typeface="Georgia"/>
                <a:ea typeface="Georgia"/>
                <a:cs typeface="Georgia"/>
              </a:defRPr>
            </a:pPr>
            <a:r>
              <a:rPr sz="3000" b="0">
                <a:solidFill>
                  <a:srgbClr val="191913"/>
                </a:solidFill>
                <a:latin typeface="Georgia"/>
                <a:ea typeface="Georgia"/>
                <a:cs typeface="Georgia"/>
              </a:rPr>
              <a:t>Proposed product boundary</a:t>
            </a:r>
          </a:p>
        </p:txBody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6752234F-DDA7-4182-9D87-4C76D689E97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85800" y="1428750"/>
            <a:ext cx="9620250" cy="3238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>
            <a:normAutofit fontScale="100000"/>
          </a:bodyPr>
          <a:lstStyle xmlns:a="http://schemas.openxmlformats.org/drawingml/2006/main"/>
          <a:p xmlns:a="http://schemas.openxmlformats.org/drawingml/2006/main">
            <a:pPr>
              <a:defRPr sz="1425">
                <a:solidFill>
                  <a:srgbClr val="59594F"/>
                </a:solidFill>
                <a:latin typeface="Arial"/>
                <a:ea typeface="Arial"/>
                <a:cs typeface="Arial"/>
              </a:defRPr>
            </a:pPr>
            <a:r>
              <a:rPr sz="1425">
                <a:solidFill>
                  <a:srgbClr val="59594F"/>
                </a:solidFill>
                <a:latin typeface="Arial"/>
                <a:ea typeface="Arial"/>
                <a:cs typeface="Arial"/>
              </a:rPr>
              <a:t>The pilot reads approved materials and records each retrieval.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9AD71358-E56C-4114-AFAD-EAAAABFDED9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85800" y="1924050"/>
            <a:ext cx="10820400" cy="0"/>
          </a:xfrm>
          <a:prstGeom xmlns:a="http://schemas.openxmlformats.org/drawingml/2006/main" prst="line">
            <a:avLst/>
          </a:prstGeom>
          <a:noFill xmlns:a="http://schemas.openxmlformats.org/drawingml/2006/main"/>
          <a:ln xmlns:a="http://schemas.openxmlformats.org/drawingml/2006/main" w="9525">
            <a:solidFill>
              <a:srgbClr val="CCC9BF"/>
            </a:solidFill>
          </a:ln>
        </p:spPr>
      </p:sp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EC1B576E-CAE4-49BD-959B-FEF580B7E2F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049000" y="6248400"/>
            <a:ext cx="457200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>
            <a:normAutofit fontScale="92308"/>
          </a:bodyPr>
          <a:lstStyle xmlns:a="http://schemas.openxmlformats.org/drawingml/2006/main"/>
          <a:p xmlns:a="http://schemas.openxmlformats.org/drawingml/2006/main">
            <a:pPr>
              <a:defRPr sz="975" b="1">
                <a:solidFill>
                  <a:srgbClr val="59594F"/>
                </a:solidFill>
                <a:latin typeface="Arial"/>
                <a:ea typeface="Arial"/>
                <a:cs typeface="Arial"/>
              </a:defRPr>
            </a:pPr>
            <a:r>
              <a:rPr sz="975" b="1">
                <a:solidFill>
                  <a:srgbClr val="59594F"/>
                </a:solidFill>
                <a:latin typeface="Arial"/>
                <a:ea typeface="Arial"/>
                <a:cs typeface="Arial"/>
              </a:rPr>
              <a:t>03</a:t>
            </a:r>
          </a:p>
        </p:txBody>
      </p:sp>
      <p:sp>
        <p:nvSpPr>
          <p:cNvPr id="6" name="">
            <a:extLst xmlns:a="http://schemas.openxmlformats.org/drawingml/2006/main">
              <a:ext uri="{FF2B5EF4-FFF2-40B4-BE49-F238E27FC236}">
                <a16:creationId xmlns:a16="http://schemas.microsoft.com/office/drawing/2014/main" id="{9A6B820D-41F9-44D9-8D26-E586FE78DB6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85800" y="2247900"/>
            <a:ext cx="2381250" cy="18097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>
            <a:normAutofit fontScale="65278"/>
          </a:bodyPr>
          <a:lstStyle xmlns:a="http://schemas.openxmlformats.org/drawingml/2006/main"/>
          <a:p xmlns:a="http://schemas.openxmlformats.org/drawingml/2006/main">
            <a:pPr>
              <a:defRPr sz="900" b="1" spc="1">
                <a:solidFill>
                  <a:srgbClr val="2856D5"/>
                </a:solidFill>
                <a:latin typeface="Arial"/>
                <a:ea typeface="Arial"/>
                <a:cs typeface="Arial"/>
              </a:defRPr>
            </a:pPr>
            <a:r>
              <a:rPr sz="900" b="1" spc="1">
                <a:solidFill>
                  <a:srgbClr val="2856D5"/>
                </a:solidFill>
                <a:latin typeface="Arial"/>
                <a:ea typeface="Arial"/>
                <a:cs typeface="Arial"/>
              </a:rPr>
              <a:t>DATA AND ACCESS</a:t>
            </a:r>
          </a:p>
        </p:txBody>
      </p:sp>
      <p:sp>
        <p:nvSpPr>
          <p:cNvPr id="7" name="">
            <a:extLst xmlns:a="http://schemas.openxmlformats.org/drawingml/2006/main">
              <a:ext uri="{FF2B5EF4-FFF2-40B4-BE49-F238E27FC236}">
                <a16:creationId xmlns:a16="http://schemas.microsoft.com/office/drawing/2014/main" id="{9E279837-FA79-48B7-81FD-34367E45BBE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85800" y="2714625"/>
            <a:ext cx="2381250" cy="16764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FBFAF6"/>
          </a:solidFill>
          <a:ln xmlns:a="http://schemas.openxmlformats.org/drawingml/2006/main" w="9525">
            <a:solidFill>
              <a:srgbClr val="CCC9BF"/>
            </a:solidFill>
          </a:ln>
        </p:spPr>
      </p:sp>
      <p:sp>
        <p:nvSpPr>
          <p:cNvPr id="8" name="">
            <a:extLst xmlns:a="http://schemas.openxmlformats.org/drawingml/2006/main">
              <a:ext uri="{FF2B5EF4-FFF2-40B4-BE49-F238E27FC236}">
                <a16:creationId xmlns:a16="http://schemas.microsoft.com/office/drawing/2014/main" id="{E52FD0AD-BFCD-42A4-A374-2A6A63C00B2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914400" y="3028950"/>
            <a:ext cx="1905000" cy="2857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>
            <a:normAutofit fontScale="73913"/>
          </a:bodyPr>
          <a:lstStyle xmlns:a="http://schemas.openxmlformats.org/drawingml/2006/main"/>
          <a:p xmlns:a="http://schemas.openxmlformats.org/drawingml/2006/main">
            <a:pPr>
              <a:defRPr sz="1725" b="1">
                <a:solidFill>
                  <a:srgbClr val="191913"/>
                </a:solidFill>
                <a:latin typeface="Arial"/>
                <a:ea typeface="Arial"/>
                <a:cs typeface="Arial"/>
              </a:defRPr>
            </a:pPr>
            <a:r>
              <a:rPr sz="1725" b="1">
                <a:solidFill>
                  <a:srgbClr val="191913"/>
                </a:solidFill>
                <a:latin typeface="Arial"/>
                <a:ea typeface="Arial"/>
                <a:cs typeface="Arial"/>
              </a:rPr>
              <a:t>Approved export</a:t>
            </a:r>
          </a:p>
        </p:txBody>
      </p:sp>
      <p:sp>
        <p:nvSpPr>
          <p:cNvPr id="9" name="">
            <a:extLst xmlns:a="http://schemas.openxmlformats.org/drawingml/2006/main">
              <a:ext uri="{FF2B5EF4-FFF2-40B4-BE49-F238E27FC236}">
                <a16:creationId xmlns:a16="http://schemas.microsoft.com/office/drawing/2014/main" id="{A4A5C9E6-4753-4D8F-B38C-45207F7F8E4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914400" y="3400425"/>
            <a:ext cx="1809750" cy="2667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>
            <a:normAutofit fontScale="90196"/>
          </a:bodyPr>
          <a:lstStyle xmlns:a="http://schemas.openxmlformats.org/drawingml/2006/main"/>
          <a:p xmlns:a="http://schemas.openxmlformats.org/drawingml/2006/main">
            <a:pPr>
              <a:defRPr sz="1275">
                <a:solidFill>
                  <a:srgbClr val="59594F"/>
                </a:solidFill>
                <a:latin typeface="Arial"/>
                <a:ea typeface="Arial"/>
                <a:cs typeface="Arial"/>
              </a:defRPr>
            </a:pPr>
            <a:r>
              <a:rPr sz="1275">
                <a:solidFill>
                  <a:srgbClr val="59594F"/>
                </a:solidFill>
                <a:latin typeface="Arial"/>
                <a:ea typeface="Arial"/>
                <a:cs typeface="Arial"/>
              </a:rPr>
              <a:t>Selected ledger records</a:t>
            </a:r>
          </a:p>
        </p:txBody>
      </p:sp>
      <p:sp>
        <p:nvSpPr>
          <p:cNvPr id="10" name="">
            <a:extLst xmlns:a="http://schemas.openxmlformats.org/drawingml/2006/main">
              <a:ext uri="{FF2B5EF4-FFF2-40B4-BE49-F238E27FC236}">
                <a16:creationId xmlns:a16="http://schemas.microsoft.com/office/drawing/2014/main" id="{6659FE0C-F457-4CBC-9360-4F7BB18EA3B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85800" y="4705350"/>
            <a:ext cx="2381250" cy="78105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FBFAF6"/>
          </a:solidFill>
          <a:ln xmlns:a="http://schemas.openxmlformats.org/drawingml/2006/main" w="9525">
            <a:solidFill>
              <a:srgbClr val="CCC9BF"/>
            </a:solidFill>
          </a:ln>
        </p:spPr>
      </p:sp>
      <p:sp>
        <p:nvSpPr>
          <p:cNvPr id="11" name="">
            <a:extLst xmlns:a="http://schemas.openxmlformats.org/drawingml/2006/main">
              <a:ext uri="{FF2B5EF4-FFF2-40B4-BE49-F238E27FC236}">
                <a16:creationId xmlns:a16="http://schemas.microsoft.com/office/drawing/2014/main" id="{C7549374-1BC2-48AC-AE2F-4D5E732EA27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914400" y="4953000"/>
            <a:ext cx="1809750" cy="2857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>
            <a:normAutofit fontScale="80650"/>
          </a:bodyPr>
          <a:lstStyle xmlns:a="http://schemas.openxmlformats.org/drawingml/2006/main"/>
          <a:p xmlns:a="http://schemas.openxmlformats.org/drawingml/2006/main">
            <a:pPr>
              <a:defRPr sz="1575" b="1">
                <a:solidFill>
                  <a:srgbClr val="191913"/>
                </a:solidFill>
                <a:latin typeface="Arial"/>
                <a:ea typeface="Arial"/>
                <a:cs typeface="Arial"/>
              </a:defRPr>
            </a:pPr>
            <a:r>
              <a:rPr sz="1575" b="1">
                <a:solidFill>
                  <a:srgbClr val="191913"/>
                </a:solidFill>
                <a:latin typeface="Arial"/>
                <a:ea typeface="Arial"/>
                <a:cs typeface="Arial"/>
              </a:rPr>
              <a:t>Retained source files</a:t>
            </a:r>
          </a:p>
        </p:txBody>
      </p:sp>
      <p:sp>
        <p:nvSpPr>
          <p:cNvPr id="12" name="">
            <a:extLst xmlns:a="http://schemas.openxmlformats.org/drawingml/2006/main">
              <a:ext uri="{FF2B5EF4-FFF2-40B4-BE49-F238E27FC236}">
                <a16:creationId xmlns:a16="http://schemas.microsoft.com/office/drawing/2014/main" id="{DC17D161-ED22-4AAF-80CC-2864C9A2A62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381500" y="3209925"/>
            <a:ext cx="2952750" cy="158115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E7ECFC"/>
          </a:solidFill>
          <a:ln xmlns:a="http://schemas.openxmlformats.org/drawingml/2006/main" w="9525">
            <a:solidFill>
              <a:srgbClr val="2856D5"/>
            </a:solidFill>
          </a:ln>
        </p:spPr>
      </p:sp>
      <p:sp>
        <p:nvSpPr>
          <p:cNvPr id="13" name="">
            <a:extLst xmlns:a="http://schemas.openxmlformats.org/drawingml/2006/main">
              <a:ext uri="{FF2B5EF4-FFF2-40B4-BE49-F238E27FC236}">
                <a16:creationId xmlns:a16="http://schemas.microsoft.com/office/drawing/2014/main" id="{7E37FC3B-75B4-4FED-AE56-546FA9D79FB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676775" y="3486150"/>
            <a:ext cx="2362200" cy="3048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>
            <a:normAutofit fontScale="69136"/>
          </a:bodyPr>
          <a:lstStyle xmlns:a="http://schemas.openxmlformats.org/drawingml/2006/main"/>
          <a:p xmlns:a="http://schemas.openxmlformats.org/drawingml/2006/main">
            <a:pPr>
              <a:defRPr sz="2025">
                <a:solidFill>
                  <a:srgbClr val="191913"/>
                </a:solidFill>
                <a:latin typeface="Georgia"/>
                <a:ea typeface="Georgia"/>
                <a:cs typeface="Georgia"/>
              </a:defRPr>
            </a:pPr>
            <a:r>
              <a:rPr sz="2025">
                <a:solidFill>
                  <a:srgbClr val="191913"/>
                </a:solidFill>
                <a:latin typeface="Georgia"/>
                <a:ea typeface="Georgia"/>
                <a:cs typeface="Georgia"/>
              </a:rPr>
              <a:t>Retrieval workspace</a:t>
            </a:r>
          </a:p>
        </p:txBody>
      </p:sp>
      <p:sp>
        <p:nvSpPr>
          <p:cNvPr id="14" name="">
            <a:extLst xmlns:a="http://schemas.openxmlformats.org/drawingml/2006/main">
              <a:ext uri="{FF2B5EF4-FFF2-40B4-BE49-F238E27FC236}">
                <a16:creationId xmlns:a16="http://schemas.microsoft.com/office/drawing/2014/main" id="{F0263647-2078-4A92-8832-5A1D8AB8DCA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676775" y="3895725"/>
            <a:ext cx="2238375" cy="4000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>
            <a:normAutofit fontScale="75000"/>
          </a:bodyPr>
          <a:lstStyle xmlns:a="http://schemas.openxmlformats.org/drawingml/2006/main"/>
          <a:p xmlns:a="http://schemas.openxmlformats.org/drawingml/2006/main">
            <a:pPr>
              <a:defRPr sz="1350">
                <a:solidFill>
                  <a:srgbClr val="59594F"/>
                </a:solidFill>
                <a:latin typeface="Arial"/>
                <a:ea typeface="Arial"/>
                <a:cs typeface="Arial"/>
              </a:defRPr>
            </a:pPr>
            <a:r>
              <a:rPr sz="1350">
                <a:solidFill>
                  <a:srgbClr val="59594F"/>
                </a:solidFill>
                <a:latin typeface="Arial"/>
                <a:ea typeface="Arial"/>
                <a:cs typeface="Arial"/>
              </a:rPr>
              <a:t>Links a selected exception to its retained source</a:t>
            </a:r>
          </a:p>
        </p:txBody>
      </p:sp>
      <p:cxnSp>
        <p:nvCxnSpPr>
          <p:cNvPr id="37" name=""/>
          <p:cNvCxnSpPr>
            <a:stCxn xmlns:a="http://schemas.openxmlformats.org/drawingml/2006/main" id="7" idx="3"/>
            <a:endCxn xmlns:a="http://schemas.openxmlformats.org/drawingml/2006/main" id="12" idx="1"/>
          </p:cNvCxnSpPr>
          <p:nvPr/>
        </p:nvCxnSpPr>
        <p:spPr>
          <a:xfrm xmlns:a="http://schemas.openxmlformats.org/drawingml/2006/main">
            <a:off x="3067050" y="3552825"/>
            <a:ext cx="1314450" cy="447675"/>
          </a:xfrm>
          <a:prstGeom xmlns:a="http://schemas.openxmlformats.org/drawingml/2006/main" prst="straightConnector1">
            <a:avLst/>
          </a:prstGeom>
          <a:ln xmlns:a="http://schemas.openxmlformats.org/drawingml/2006/main" w="19050">
            <a:solidFill>
              <a:srgbClr val="2856D5"/>
            </a:solidFill>
            <a:prstDash val="solid"/>
            <a:tailEnd type="arrow" w="med" len="med"/>
          </a:ln>
        </p:spPr>
      </p:cxnSp>
      <p:cxnSp>
        <p:nvCxnSpPr>
          <p:cNvPr id="38" name=""/>
          <p:cNvCxnSpPr>
            <a:stCxn xmlns:a="http://schemas.openxmlformats.org/drawingml/2006/main" id="10" idx="3"/>
            <a:endCxn xmlns:a="http://schemas.openxmlformats.org/drawingml/2006/main" id="12" idx="1"/>
          </p:cNvCxnSpPr>
          <p:nvPr/>
        </p:nvCxnSpPr>
        <p:spPr>
          <a:xfrm xmlns:a="http://schemas.openxmlformats.org/drawingml/2006/main" flipV="1">
            <a:off x="3067050" y="4000500"/>
            <a:ext cx="1314450" cy="1095375"/>
          </a:xfrm>
          <a:prstGeom xmlns:a="http://schemas.openxmlformats.org/drawingml/2006/main" prst="straightConnector1">
            <a:avLst/>
          </a:prstGeom>
          <a:ln xmlns:a="http://schemas.openxmlformats.org/drawingml/2006/main" w="19050">
            <a:solidFill>
              <a:srgbClr val="2856D5"/>
            </a:solidFill>
            <a:prstDash val="solid"/>
            <a:tailEnd type="arrow" w="med" len="med"/>
          </a:ln>
        </p:spPr>
      </p:cxnSp>
      <p:sp>
        <p:nvSpPr>
          <p:cNvPr id="17" name="">
            <a:extLst xmlns:a="http://schemas.openxmlformats.org/drawingml/2006/main">
              <a:ext uri="{FF2B5EF4-FFF2-40B4-BE49-F238E27FC236}">
                <a16:creationId xmlns:a16="http://schemas.microsoft.com/office/drawing/2014/main" id="{075CE630-CD35-499F-AD39-A334DA5A119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648700" y="3209925"/>
            <a:ext cx="2457450" cy="158115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FBFAF6"/>
          </a:solidFill>
          <a:ln xmlns:a="http://schemas.openxmlformats.org/drawingml/2006/main" w="9525">
            <a:solidFill>
              <a:srgbClr val="CCC9BF"/>
            </a:solidFill>
          </a:ln>
        </p:spPr>
      </p:sp>
      <p:sp>
        <p:nvSpPr>
          <p:cNvPr id="18" name="">
            <a:extLst xmlns:a="http://schemas.openxmlformats.org/drawingml/2006/main">
              <a:ext uri="{FF2B5EF4-FFF2-40B4-BE49-F238E27FC236}">
                <a16:creationId xmlns:a16="http://schemas.microsoft.com/office/drawing/2014/main" id="{99230558-8741-40E4-A7B1-19EB012C42E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896350" y="3486150"/>
            <a:ext cx="1905000" cy="2857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>
            <a:normAutofit fontScale="73913"/>
          </a:bodyPr>
          <a:lstStyle xmlns:a="http://schemas.openxmlformats.org/drawingml/2006/main"/>
          <a:p xmlns:a="http://schemas.openxmlformats.org/drawingml/2006/main">
            <a:pPr>
              <a:defRPr sz="1725" b="1">
                <a:solidFill>
                  <a:srgbClr val="191913"/>
                </a:solidFill>
                <a:latin typeface="Arial"/>
                <a:ea typeface="Arial"/>
                <a:cs typeface="Arial"/>
              </a:defRPr>
            </a:pPr>
            <a:r>
              <a:rPr sz="1725" b="1">
                <a:solidFill>
                  <a:srgbClr val="191913"/>
                </a:solidFill>
                <a:latin typeface="Arial"/>
                <a:ea typeface="Arial"/>
                <a:cs typeface="Arial"/>
              </a:rPr>
              <a:t>Workspace role</a:t>
            </a:r>
          </a:p>
        </p:txBody>
      </p:sp>
      <p:sp>
        <p:nvSpPr>
          <p:cNvPr id="19" name="">
            <a:extLst xmlns:a="http://schemas.openxmlformats.org/drawingml/2006/main">
              <a:ext uri="{FF2B5EF4-FFF2-40B4-BE49-F238E27FC236}">
                <a16:creationId xmlns:a16="http://schemas.microsoft.com/office/drawing/2014/main" id="{12C59F3F-7926-42E1-8DDE-31C40CC1A54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896350" y="3895725"/>
            <a:ext cx="180975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>
            <a:normAutofit fontScale="88889"/>
          </a:bodyPr>
          <a:lstStyle xmlns:a="http://schemas.openxmlformats.org/drawingml/2006/main"/>
          <a:p xmlns:a="http://schemas.openxmlformats.org/drawingml/2006/main">
            <a:pPr>
              <a:defRPr sz="1350">
                <a:solidFill>
                  <a:srgbClr val="59594F"/>
                </a:solidFill>
                <a:latin typeface="Arial"/>
                <a:ea typeface="Arial"/>
                <a:cs typeface="Arial"/>
              </a:defRPr>
            </a:pPr>
            <a:r>
              <a:rPr sz="1350">
                <a:solidFill>
                  <a:srgbClr val="59594F"/>
                </a:solidFill>
                <a:latin typeface="Arial"/>
                <a:ea typeface="Arial"/>
                <a:cs typeface="Arial"/>
              </a:rPr>
              <a:t>Retrieval audit event</a:t>
            </a:r>
          </a:p>
          <a:p xmlns:a="http://schemas.openxmlformats.org/drawingml/2006/main">
            <a:pPr>
              <a:defRPr sz="1350">
                <a:solidFill>
                  <a:srgbClr val="59594F"/>
                </a:solidFill>
                <a:latin typeface="Arial"/>
                <a:ea typeface="Arial"/>
                <a:cs typeface="Arial"/>
              </a:defRPr>
            </a:pPr>
            <a:r>
              <a:rPr sz="1350">
                <a:solidFill>
                  <a:srgbClr val="59594F"/>
                </a:solidFill>
                <a:latin typeface="Arial"/>
                <a:ea typeface="Arial"/>
                <a:cs typeface="Arial"/>
              </a:rPr>
              <a:t>per request</a:t>
            </a:r>
          </a:p>
        </p:txBody>
      </p:sp>
      <p:cxnSp>
        <p:nvCxnSpPr>
          <p:cNvPr id="42" name=""/>
          <p:cNvCxnSpPr>
            <a:stCxn xmlns:a="http://schemas.openxmlformats.org/drawingml/2006/main" id="12" idx="3"/>
            <a:endCxn xmlns:a="http://schemas.openxmlformats.org/drawingml/2006/main" id="17" idx="1"/>
          </p:cNvCxnSpPr>
          <p:nvPr/>
        </p:nvCxnSpPr>
        <p:spPr>
          <a:xfrm xmlns:a="http://schemas.openxmlformats.org/drawingml/2006/main">
            <a:off x="7334250" y="4000500"/>
            <a:ext cx="1314450" cy="0"/>
          </a:xfrm>
          <a:prstGeom xmlns:a="http://schemas.openxmlformats.org/drawingml/2006/main" prst="straightConnector1">
            <a:avLst/>
          </a:prstGeom>
          <a:ln xmlns:a="http://schemas.openxmlformats.org/drawingml/2006/main" w="19050">
            <a:solidFill>
              <a:srgbClr val="2856D5"/>
            </a:solidFill>
            <a:prstDash val="solid"/>
            <a:tailEnd type="arrow" w="med" len="med"/>
          </a:ln>
        </p:spPr>
      </p:cxnSp>
      <p:sp>
        <p:nvSpPr>
          <p:cNvPr id="21" name="">
            <a:extLst xmlns:a="http://schemas.openxmlformats.org/drawingml/2006/main">
              <a:ext uri="{FF2B5EF4-FFF2-40B4-BE49-F238E27FC236}">
                <a16:creationId xmlns:a16="http://schemas.microsoft.com/office/drawing/2014/main" id="{A6494D23-11F3-4F3B-92CF-E823C7D73CE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85800" y="5867400"/>
            <a:ext cx="10820400" cy="0"/>
          </a:xfrm>
          <a:prstGeom xmlns:a="http://schemas.openxmlformats.org/drawingml/2006/main" prst="line">
            <a:avLst/>
          </a:prstGeom>
          <a:noFill xmlns:a="http://schemas.openxmlformats.org/drawingml/2006/main"/>
          <a:ln xmlns:a="http://schemas.openxmlformats.org/drawingml/2006/main" w="9525">
            <a:solidFill>
              <a:srgbClr val="CCC9BF"/>
            </a:solidFill>
          </a:ln>
        </p:spPr>
      </p:sp>
      <p:sp>
        <p:nvSpPr>
          <p:cNvPr id="22" name="">
            <a:extLst xmlns:a="http://schemas.openxmlformats.org/drawingml/2006/main">
              <a:ext uri="{FF2B5EF4-FFF2-40B4-BE49-F238E27FC236}">
                <a16:creationId xmlns:a16="http://schemas.microsoft.com/office/drawing/2014/main" id="{252498F1-6431-420F-988B-ECDB7200FCA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85800" y="6057900"/>
            <a:ext cx="10429875" cy="3238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>
            <a:normAutofit fontScale="100000"/>
          </a:bodyPr>
          <a:lstStyle xmlns:a="http://schemas.openxmlformats.org/drawingml/2006/main"/>
          <a:p xmlns:a="http://schemas.openxmlformats.org/drawingml/2006/main">
            <a:pPr>
              <a:defRPr sz="1200">
                <a:solidFill>
                  <a:srgbClr val="191913"/>
                </a:solidFill>
                <a:latin typeface="Arial"/>
                <a:ea typeface="Arial"/>
                <a:cs typeface="Arial"/>
              </a:defRPr>
            </a:pPr>
            <a:r>
              <a:rPr sz="1200">
                <a:solidFill>
                  <a:srgbClr val="191913"/>
                </a:solidFill>
                <a:latin typeface="Arial"/>
                <a:ea typeface="Arial"/>
                <a:cs typeface="Arial"/>
              </a:rPr>
              <a:t>Read: approved export and retained source files     Write: no ledger writes     Access: workspace role with an audit event per retrieval</a:t>
            </a:r>
          </a:p>
        </p:txBody>
      </p:sp>
    </p:spTree>
    <p:extLst>
      <p:ext uri="{BB962C8B-B14F-4D97-AF65-F5344CB8AC3E}">
        <p14:creationId xmlns:p14="http://schemas.microsoft.com/office/powerpoint/2010/main" val="1715213568"/>
      </p:ext>
    </p:extLst>
  </p:cSld>
</p:sld>
</file>

<file path=ppt/slides/slide4.xml><?xml version="1.0" encoding="utf-8"?>
<p:sld xmlns:p="http://schemas.openxmlformats.org/presentationml/2006/main">
  <p:cSld>
    <p:bg>
      <p:bgPr>
        <a:solidFill xmlns:a="http://schemas.openxmlformats.org/drawingml/2006/main">
          <a:srgbClr val="F4F2EC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9" name="">
            <a:extLst xmlns:a="http://schemas.openxmlformats.org/drawingml/2006/main">
              <a:ext uri="{FF2B5EF4-FFF2-40B4-BE49-F238E27FC236}">
                <a16:creationId xmlns:a16="http://schemas.microsoft.com/office/drawing/2014/main" id="{E46911AC-57BA-4C3B-9243-F4D9AC37276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85800" y="361950"/>
            <a:ext cx="714375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>
            <a:normAutofit fontScale="72222"/>
          </a:bodyPr>
          <a:lstStyle xmlns:a="http://schemas.openxmlformats.org/drawingml/2006/main"/>
          <a:p xmlns:a="http://schemas.openxmlformats.org/drawingml/2006/main">
            <a:pPr>
              <a:defRPr sz="900" b="1" spc="1">
                <a:solidFill>
                  <a:srgbClr val="2856D5"/>
                </a:solidFill>
                <a:latin typeface="Arial"/>
                <a:ea typeface="Arial"/>
                <a:cs typeface="Arial"/>
              </a:defRPr>
            </a:pPr>
            <a:r>
              <a:rPr sz="900" b="1" spc="1">
                <a:solidFill>
                  <a:srgbClr val="2856D5"/>
                </a:solidFill>
                <a:latin typeface="Arial"/>
                <a:ea typeface="Arial"/>
                <a:cs typeface="Arial"/>
              </a:rPr>
              <a:t>NORTHSTAR LEDGER  /  FICTIONAL EVALUATION EXAMPLE</a:t>
            </a:r>
          </a:p>
        </p:txBody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5DE621C0-B035-4C8B-8449-4018F0B05F3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85800" y="723900"/>
            <a:ext cx="10572750" cy="7239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>
            <a:normAutofit fontScale="100000"/>
          </a:bodyPr>
          <a:lstStyle xmlns:a="http://schemas.openxmlformats.org/drawingml/2006/main"/>
          <a:p xmlns:a="http://schemas.openxmlformats.org/drawingml/2006/main">
            <a:pPr>
              <a:defRPr sz="3000" b="0">
                <a:solidFill>
                  <a:srgbClr val="191913"/>
                </a:solidFill>
                <a:latin typeface="Georgia"/>
                <a:ea typeface="Georgia"/>
                <a:cs typeface="Georgia"/>
              </a:defRPr>
            </a:pPr>
            <a:r>
              <a:rPr sz="3000" b="0">
                <a:solidFill>
                  <a:srgbClr val="191913"/>
                </a:solidFill>
                <a:latin typeface="Georgia"/>
                <a:ea typeface="Georgia"/>
                <a:cs typeface="Georgia"/>
              </a:rPr>
              <a:t>Pilot prerequisites</a:t>
            </a:r>
          </a:p>
        </p:txBody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CC7BD240-DA0E-43AF-9759-F05C90EB2F4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85800" y="1428750"/>
            <a:ext cx="9620250" cy="3238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>
            <a:normAutofit fontScale="100000"/>
          </a:bodyPr>
          <a:lstStyle xmlns:a="http://schemas.openxmlformats.org/drawingml/2006/main"/>
          <a:p xmlns:a="http://schemas.openxmlformats.org/drawingml/2006/main">
            <a:pPr>
              <a:defRPr sz="1425">
                <a:solidFill>
                  <a:srgbClr val="59594F"/>
                </a:solidFill>
                <a:latin typeface="Arial"/>
                <a:ea typeface="Arial"/>
                <a:cs typeface="Arial"/>
              </a:defRPr>
            </a:pPr>
            <a:r>
              <a:rPr sz="1425">
                <a:solidFill>
                  <a:srgbClr val="59594F"/>
                </a:solidFill>
                <a:latin typeface="Arial"/>
                <a:ea typeface="Arial"/>
                <a:cs typeface="Arial"/>
              </a:rPr>
              <a:t>The pilot starts after the team confirms the input, policy decision, and test set.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B1F0CE97-B369-4D1F-BEA6-1911DE4CF6B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85800" y="1924050"/>
            <a:ext cx="10820400" cy="0"/>
          </a:xfrm>
          <a:prstGeom xmlns:a="http://schemas.openxmlformats.org/drawingml/2006/main" prst="line">
            <a:avLst/>
          </a:prstGeom>
          <a:noFill xmlns:a="http://schemas.openxmlformats.org/drawingml/2006/main"/>
          <a:ln xmlns:a="http://schemas.openxmlformats.org/drawingml/2006/main" w="9525">
            <a:solidFill>
              <a:srgbClr val="CCC9BF"/>
            </a:solidFill>
          </a:ln>
        </p:spPr>
      </p:sp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55781D01-BB98-4533-9CFE-17B632909FF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049000" y="6248400"/>
            <a:ext cx="457200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>
            <a:normAutofit fontScale="92308"/>
          </a:bodyPr>
          <a:lstStyle xmlns:a="http://schemas.openxmlformats.org/drawingml/2006/main"/>
          <a:p xmlns:a="http://schemas.openxmlformats.org/drawingml/2006/main">
            <a:pPr>
              <a:defRPr sz="975" b="1">
                <a:solidFill>
                  <a:srgbClr val="59594F"/>
                </a:solidFill>
                <a:latin typeface="Arial"/>
                <a:ea typeface="Arial"/>
                <a:cs typeface="Arial"/>
              </a:defRPr>
            </a:pPr>
            <a:r>
              <a:rPr sz="975" b="1">
                <a:solidFill>
                  <a:srgbClr val="59594F"/>
                </a:solidFill>
                <a:latin typeface="Arial"/>
                <a:ea typeface="Arial"/>
                <a:cs typeface="Arial"/>
              </a:rPr>
              <a:t>04</a:t>
            </a:r>
          </a:p>
        </p:txBody>
      </p:sp>
      <p:graphicFrame>
        <p:nvGraphicFramePr>
          <p:cNvPr id="14" name=""/>
          <p:cNvGraphicFramePr/>
          <p:nvPr/>
        </p:nvGraphicFramePr>
        <p:xfrm>
          <a:off xmlns:a="http://schemas.openxmlformats.org/drawingml/2006/main" x="685800" y="2381250"/>
          <a:ext xmlns:a="http://schemas.openxmlformats.org/drawingml/2006/main" cx="10820400" cy="2419350"/>
        </p:xfrm>
        <a:graphic xmlns:a="http://schemas.openxmlformats.org/drawingml/2006/main">
          <a:graphicData uri="http://schemas.openxmlformats.org/drawingml/2006/table">
            <a:tbl>
              <a:tblPr firstRow="1" bandRow="0"/>
              <a:tblGrid>
                <a:gridCol w="4191000"/>
                <a:gridCol w="2857500"/>
                <a:gridCol w="3771900"/>
              </a:tblGrid>
              <a:tr h="604838">
                <a:tc>
                  <a:txBody>
                    <a:bodyPr/>
                    <a:lstStyle/>
                    <a:p>
                      <a:r>
                        <a:rPr sz="1275" b="1">
                          <a:solidFill>
                            <a:srgbClr val="F4F2EC"/>
                          </a:solidFill>
                          <a:latin typeface="Arial"/>
                          <a:ea typeface="Arial"/>
                          <a:cs typeface="Arial"/>
                        </a:rPr>
                        <a:t>Prerequisite</a:t>
                      </a:r>
                    </a:p>
                  </a:txBody>
                  <a:tcPr marL="91440" marR="91440" marT="45720" marB="45720">
                    <a:solidFill>
                      <a:srgbClr val="191913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sz="1275" b="1">
                          <a:solidFill>
                            <a:srgbClr val="F4F2EC"/>
                          </a:solidFill>
                          <a:latin typeface="Arial"/>
                          <a:ea typeface="Arial"/>
                          <a:cs typeface="Arial"/>
                        </a:rPr>
                        <a:t>Owner</a:t>
                      </a:r>
                    </a:p>
                  </a:txBody>
                  <a:tcPr marL="91440" marR="91440" marT="45720" marB="45720">
                    <a:solidFill>
                      <a:srgbClr val="191913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sz="1275" b="1">
                          <a:solidFill>
                            <a:srgbClr val="F4F2EC"/>
                          </a:solidFill>
                          <a:latin typeface="Arial"/>
                          <a:ea typeface="Arial"/>
                          <a:cs typeface="Arial"/>
                        </a:rPr>
                        <a:t>Status</a:t>
                      </a:r>
                    </a:p>
                  </a:txBody>
                  <a:tcPr marL="91440" marR="91440" marT="45720" marB="45720">
                    <a:solidFill>
                      <a:srgbClr val="191913"/>
                    </a:solidFill>
                  </a:tcPr>
                </a:tc>
              </a:tr>
              <a:tr h="604838">
                <a:tc>
                  <a:txBody>
                    <a:bodyPr/>
                    <a:lstStyle/>
                    <a:p>
                      <a:r>
                        <a:rPr sz="1425" b="0">
                          <a:solidFill>
                            <a:srgbClr val="191913"/>
                          </a:solidFill>
                          <a:latin typeface="Arial"/>
                          <a:ea typeface="Arial"/>
                          <a:cs typeface="Arial"/>
                        </a:rPr>
                        <a:t>Export access</a:t>
                      </a:r>
                    </a:p>
                  </a:txBody>
                  <a:tcPr marL="91440" marR="91440" marT="45720" marB="45720">
                    <a:solidFill>
                      <a:srgbClr val="FBFAF6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sz="1425" b="0">
                          <a:solidFill>
                            <a:srgbClr val="191913"/>
                          </a:solidFill>
                          <a:latin typeface="Arial"/>
                          <a:ea typeface="Arial"/>
                          <a:cs typeface="Arial"/>
                        </a:rPr>
                        <a:t>Integration lead</a:t>
                      </a:r>
                    </a:p>
                  </a:txBody>
                  <a:tcPr marL="91440" marR="91440" marT="45720" marB="45720">
                    <a:solidFill>
                      <a:srgbClr val="FBFAF6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sz="1425" b="0">
                          <a:solidFill>
                            <a:srgbClr val="191913"/>
                          </a:solidFill>
                          <a:latin typeface="Arial"/>
                          <a:ea typeface="Arial"/>
                          <a:cs typeface="Arial"/>
                        </a:rPr>
                        <a:t>Confirm</a:t>
                      </a:r>
                    </a:p>
                  </a:txBody>
                  <a:tcPr marL="91440" marR="91440" marT="45720" marB="45720">
                    <a:solidFill>
                      <a:srgbClr val="FBFAF6"/>
                    </a:solidFill>
                  </a:tcPr>
                </a:tc>
              </a:tr>
              <a:tr h="604838">
                <a:tc>
                  <a:txBody>
                    <a:bodyPr/>
                    <a:lstStyle/>
                    <a:p>
                      <a:r>
                        <a:rPr sz="1425" b="0">
                          <a:solidFill>
                            <a:srgbClr val="191913"/>
                          </a:solidFill>
                          <a:latin typeface="Arial"/>
                          <a:ea typeface="Arial"/>
                          <a:cs typeface="Arial"/>
                        </a:rPr>
                        <a:t>Retention decision</a:t>
                      </a:r>
                    </a:p>
                  </a:txBody>
                  <a:tcPr marL="91440" marR="91440" marT="45720" marB="45720">
                    <a:solidFill>
                      <a:srgbClr val="F4F2EC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sz="1425" b="0">
                          <a:solidFill>
                            <a:srgbClr val="191913"/>
                          </a:solidFill>
                          <a:latin typeface="Arial"/>
                          <a:ea typeface="Arial"/>
                          <a:cs typeface="Arial"/>
                        </a:rPr>
                        <a:t>Security lead</a:t>
                      </a:r>
                    </a:p>
                  </a:txBody>
                  <a:tcPr marL="91440" marR="91440" marT="45720" marB="45720">
                    <a:solidFill>
                      <a:srgbClr val="F4F2EC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sz="1425" b="0">
                          <a:solidFill>
                            <a:srgbClr val="191913"/>
                          </a:solidFill>
                          <a:latin typeface="Arial"/>
                          <a:ea typeface="Arial"/>
                          <a:cs typeface="Arial"/>
                        </a:rPr>
                        <a:t>Confirm</a:t>
                      </a:r>
                    </a:p>
                  </a:txBody>
                  <a:tcPr marL="91440" marR="91440" marT="45720" marB="45720">
                    <a:solidFill>
                      <a:srgbClr val="F4F2EC"/>
                    </a:solidFill>
                  </a:tcPr>
                </a:tc>
              </a:tr>
              <a:tr h="604838">
                <a:tc>
                  <a:txBody>
                    <a:bodyPr/>
                    <a:lstStyle/>
                    <a:p>
                      <a:r>
                        <a:rPr sz="1425" b="0">
                          <a:solidFill>
                            <a:srgbClr val="191913"/>
                          </a:solidFill>
                          <a:latin typeface="Arial"/>
                          <a:ea typeface="Arial"/>
                          <a:cs typeface="Arial"/>
                        </a:rPr>
                        <a:t>30-record test set</a:t>
                      </a:r>
                    </a:p>
                  </a:txBody>
                  <a:tcPr marL="91440" marR="91440" marT="45720" marB="45720">
                    <a:solidFill>
                      <a:srgbClr val="FBFAF6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sz="1425" b="0">
                          <a:solidFill>
                            <a:srgbClr val="191913"/>
                          </a:solidFill>
                          <a:latin typeface="Arial"/>
                          <a:ea typeface="Arial"/>
                          <a:cs typeface="Arial"/>
                        </a:rPr>
                        <a:t>Controller</a:t>
                      </a:r>
                    </a:p>
                  </a:txBody>
                  <a:tcPr marL="91440" marR="91440" marT="45720" marB="45720">
                    <a:solidFill>
                      <a:srgbClr val="FBFAF6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sz="1425" b="0">
                          <a:solidFill>
                            <a:srgbClr val="191913"/>
                          </a:solidFill>
                          <a:latin typeface="Arial"/>
                          <a:ea typeface="Arial"/>
                          <a:cs typeface="Arial"/>
                        </a:rPr>
                        <a:t>Prepare</a:t>
                      </a:r>
                    </a:p>
                  </a:txBody>
                  <a:tcPr marL="91440" marR="91440" marT="45720" marB="45720">
                    <a:solidFill>
                      <a:srgbClr val="FBFAF6"/>
                    </a:solidFill>
                  </a:tcPr>
                </a:tc>
              </a:tr>
            </a:tbl>
          </a:graphicData>
        </a:graphic>
      </p:graphicFrame>
      <p:sp>
        <p:nvSpPr>
          <p:cNvPr id="7" name="">
            <a:extLst xmlns:a="http://schemas.openxmlformats.org/drawingml/2006/main">
              <a:ext uri="{FF2B5EF4-FFF2-40B4-BE49-F238E27FC236}">
                <a16:creationId xmlns:a16="http://schemas.microsoft.com/office/drawing/2014/main" id="{2818BAEA-BEA3-4DA6-9B40-94D9314B653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85800" y="5257800"/>
            <a:ext cx="2571750" cy="18097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>
            <a:normAutofit fontScale="65278"/>
          </a:bodyPr>
          <a:lstStyle xmlns:a="http://schemas.openxmlformats.org/drawingml/2006/main"/>
          <a:p xmlns:a="http://schemas.openxmlformats.org/drawingml/2006/main">
            <a:pPr>
              <a:defRPr sz="900" b="1" spc="1">
                <a:solidFill>
                  <a:srgbClr val="2856D5"/>
                </a:solidFill>
                <a:latin typeface="Arial"/>
                <a:ea typeface="Arial"/>
                <a:cs typeface="Arial"/>
              </a:defRPr>
            </a:pPr>
            <a:r>
              <a:rPr sz="900" b="1" spc="1">
                <a:solidFill>
                  <a:srgbClr val="2856D5"/>
                </a:solidFill>
                <a:latin typeface="Arial"/>
                <a:ea typeface="Arial"/>
                <a:cs typeface="Arial"/>
              </a:rPr>
              <a:t>IMPLEMENTATION CONDITION</a:t>
            </a:r>
          </a:p>
        </p:txBody>
      </p:sp>
      <p:sp>
        <p:nvSpPr>
          <p:cNvPr id="8" name="">
            <a:extLst xmlns:a="http://schemas.openxmlformats.org/drawingml/2006/main">
              <a:ext uri="{FF2B5EF4-FFF2-40B4-BE49-F238E27FC236}">
                <a16:creationId xmlns:a16="http://schemas.microsoft.com/office/drawing/2014/main" id="{A63A230A-A2B0-4395-90B9-E54DADC14AA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85800" y="5543550"/>
            <a:ext cx="8667750" cy="5524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>
            <a:normAutofit fontScale="87681"/>
          </a:bodyPr>
          <a:lstStyle xmlns:a="http://schemas.openxmlformats.org/drawingml/2006/main"/>
          <a:p xmlns:a="http://schemas.openxmlformats.org/drawingml/2006/main">
            <a:pPr>
              <a:defRPr sz="1725">
                <a:solidFill>
                  <a:srgbClr val="191913"/>
                </a:solidFill>
                <a:latin typeface="Arial"/>
                <a:ea typeface="Arial"/>
                <a:cs typeface="Arial"/>
              </a:defRPr>
            </a:pPr>
            <a:r>
              <a:rPr sz="1725">
                <a:solidFill>
                  <a:srgbClr val="191913"/>
                </a:solidFill>
                <a:latin typeface="Arial"/>
                <a:ea typeface="Arial"/>
                <a:cs typeface="Arial"/>
              </a:rPr>
              <a:t>The pilot uses the approved export and retained source files. It does not change ledger records or begin a production rollout.</a:t>
            </a:r>
          </a:p>
        </p:txBody>
      </p:sp>
    </p:spTree>
    <p:extLst>
      <p:ext uri="{BB962C8B-B14F-4D97-AF65-F5344CB8AC3E}">
        <p14:creationId xmlns:p14="http://schemas.microsoft.com/office/powerpoint/2010/main" val="1028079700"/>
      </p:ext>
    </p:extLst>
  </p:cSld>
</p:sld>
</file>

<file path=ppt/slides/slide5.xml><?xml version="1.0" encoding="utf-8"?>
<p:sld xmlns:p="http://schemas.openxmlformats.org/presentationml/2006/main">
  <p:cSld>
    <p:bg>
      <p:bgPr>
        <a:solidFill xmlns:a="http://schemas.openxmlformats.org/drawingml/2006/main">
          <a:srgbClr val="F4F2EC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9" name="">
            <a:extLst xmlns:a="http://schemas.openxmlformats.org/drawingml/2006/main">
              <a:ext uri="{FF2B5EF4-FFF2-40B4-BE49-F238E27FC236}">
                <a16:creationId xmlns:a16="http://schemas.microsoft.com/office/drawing/2014/main" id="{2F4A5A78-CF5C-4C59-9D5B-E60CE2727FB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85800" y="361950"/>
            <a:ext cx="714375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>
            <a:normAutofit fontScale="72222"/>
          </a:bodyPr>
          <a:lstStyle xmlns:a="http://schemas.openxmlformats.org/drawingml/2006/main"/>
          <a:p xmlns:a="http://schemas.openxmlformats.org/drawingml/2006/main">
            <a:pPr>
              <a:defRPr sz="900" b="1" spc="1">
                <a:solidFill>
                  <a:srgbClr val="2856D5"/>
                </a:solidFill>
                <a:latin typeface="Arial"/>
                <a:ea typeface="Arial"/>
                <a:cs typeface="Arial"/>
              </a:defRPr>
            </a:pPr>
            <a:r>
              <a:rPr sz="900" b="1" spc="1">
                <a:solidFill>
                  <a:srgbClr val="2856D5"/>
                </a:solidFill>
                <a:latin typeface="Arial"/>
                <a:ea typeface="Arial"/>
                <a:cs typeface="Arial"/>
              </a:rPr>
              <a:t>NORTHSTAR LEDGER  /  FICTIONAL EVALUATION EXAMPLE</a:t>
            </a:r>
          </a:p>
        </p:txBody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162DA4D4-4783-4650-B977-542E4AA7198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85800" y="723900"/>
            <a:ext cx="10572750" cy="7239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>
            <a:normAutofit fontScale="100000"/>
          </a:bodyPr>
          <a:lstStyle xmlns:a="http://schemas.openxmlformats.org/drawingml/2006/main"/>
          <a:p xmlns:a="http://schemas.openxmlformats.org/drawingml/2006/main">
            <a:pPr>
              <a:defRPr sz="3000" b="0">
                <a:solidFill>
                  <a:srgbClr val="191913"/>
                </a:solidFill>
                <a:latin typeface="Georgia"/>
                <a:ea typeface="Georgia"/>
                <a:cs typeface="Georgia"/>
              </a:defRPr>
            </a:pPr>
            <a:r>
              <a:rPr sz="3000" b="0">
                <a:solidFill>
                  <a:srgbClr val="191913"/>
                </a:solidFill>
                <a:latin typeface="Georgia"/>
                <a:ea typeface="Georgia"/>
                <a:cs typeface="Georgia"/>
              </a:rPr>
              <a:t>Access and retention questions</a:t>
            </a:r>
          </a:p>
        </p:txBody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C028FCED-BB99-4E16-B2B0-C59D2CB15A8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85800" y="1428750"/>
            <a:ext cx="9620250" cy="3238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>
            <a:normAutofit fontScale="100000"/>
          </a:bodyPr>
          <a:lstStyle xmlns:a="http://schemas.openxmlformats.org/drawingml/2006/main"/>
          <a:p xmlns:a="http://schemas.openxmlformats.org/drawingml/2006/main">
            <a:pPr>
              <a:defRPr sz="1425">
                <a:solidFill>
                  <a:srgbClr val="59594F"/>
                </a:solidFill>
                <a:latin typeface="Arial"/>
                <a:ea typeface="Arial"/>
                <a:cs typeface="Arial"/>
              </a:defRPr>
            </a:pPr>
            <a:r>
              <a:rPr sz="1425">
                <a:solidFill>
                  <a:srgbClr val="59594F"/>
                </a:solidFill>
                <a:latin typeface="Arial"/>
                <a:ea typeface="Arial"/>
                <a:cs typeface="Arial"/>
              </a:rPr>
              <a:t>The evaluation keeps unresolved questions visible before the team interprets the result.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A0DBDD36-76E5-44B5-8482-81D0DE93D2C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85800" y="1924050"/>
            <a:ext cx="10820400" cy="0"/>
          </a:xfrm>
          <a:prstGeom xmlns:a="http://schemas.openxmlformats.org/drawingml/2006/main" prst="line">
            <a:avLst/>
          </a:prstGeom>
          <a:noFill xmlns:a="http://schemas.openxmlformats.org/drawingml/2006/main"/>
          <a:ln xmlns:a="http://schemas.openxmlformats.org/drawingml/2006/main" w="9525">
            <a:solidFill>
              <a:srgbClr val="CCC9BF"/>
            </a:solidFill>
          </a:ln>
        </p:spPr>
      </p:sp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4921CD99-1C75-4C4D-BB60-84B4708E532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049000" y="6248400"/>
            <a:ext cx="457200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>
            <a:normAutofit fontScale="92308"/>
          </a:bodyPr>
          <a:lstStyle xmlns:a="http://schemas.openxmlformats.org/drawingml/2006/main"/>
          <a:p xmlns:a="http://schemas.openxmlformats.org/drawingml/2006/main">
            <a:pPr>
              <a:defRPr sz="975" b="1">
                <a:solidFill>
                  <a:srgbClr val="59594F"/>
                </a:solidFill>
                <a:latin typeface="Arial"/>
                <a:ea typeface="Arial"/>
                <a:cs typeface="Arial"/>
              </a:defRPr>
            </a:pPr>
            <a:r>
              <a:rPr sz="975" b="1">
                <a:solidFill>
                  <a:srgbClr val="59594F"/>
                </a:solidFill>
                <a:latin typeface="Arial"/>
                <a:ea typeface="Arial"/>
                <a:cs typeface="Arial"/>
              </a:rPr>
              <a:t>05</a:t>
            </a:r>
          </a:p>
        </p:txBody>
      </p:sp>
      <p:graphicFrame>
        <p:nvGraphicFramePr>
          <p:cNvPr id="14" name=""/>
          <p:cNvGraphicFramePr/>
          <p:nvPr/>
        </p:nvGraphicFramePr>
        <p:xfrm>
          <a:off xmlns:a="http://schemas.openxmlformats.org/drawingml/2006/main" x="685800" y="2343150"/>
          <a:ext xmlns:a="http://schemas.openxmlformats.org/drawingml/2006/main" cx="10820400" cy="2324100"/>
        </p:xfrm>
        <a:graphic xmlns:a="http://schemas.openxmlformats.org/drawingml/2006/main">
          <a:graphicData uri="http://schemas.openxmlformats.org/drawingml/2006/table">
            <a:tbl>
              <a:tblPr firstRow="1" bandRow="0"/>
              <a:tblGrid>
                <a:gridCol w="3143250"/>
                <a:gridCol w="3905250"/>
                <a:gridCol w="3771900"/>
              </a:tblGrid>
              <a:tr h="581025">
                <a:tc>
                  <a:txBody>
                    <a:bodyPr/>
                    <a:lstStyle/>
                    <a:p>
                      <a:r>
                        <a:rPr sz="1125" b="1">
                          <a:solidFill>
                            <a:srgbClr val="F4F2EC"/>
                          </a:solidFill>
                          <a:latin typeface="Arial"/>
                          <a:ea typeface="Arial"/>
                          <a:cs typeface="Arial"/>
                        </a:rPr>
                        <a:t>Question</a:t>
                      </a:r>
                    </a:p>
                  </a:txBody>
                  <a:tcPr marL="91440" marR="91440" marT="45720" marB="45720">
                    <a:solidFill>
                      <a:srgbClr val="191913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sz="1125" b="1">
                          <a:solidFill>
                            <a:srgbClr val="F4F2EC"/>
                          </a:solidFill>
                          <a:latin typeface="Arial"/>
                          <a:ea typeface="Arial"/>
                          <a:cs typeface="Arial"/>
                        </a:rPr>
                        <a:t>What the pilot shows</a:t>
                      </a:r>
                    </a:p>
                  </a:txBody>
                  <a:tcPr marL="91440" marR="91440" marT="45720" marB="45720">
                    <a:solidFill>
                      <a:srgbClr val="191913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sz="1125" b="1">
                          <a:solidFill>
                            <a:srgbClr val="F4F2EC"/>
                          </a:solidFill>
                          <a:latin typeface="Arial"/>
                          <a:ea typeface="Arial"/>
                          <a:cs typeface="Arial"/>
                        </a:rPr>
                        <a:t>Decision needed</a:t>
                      </a:r>
                    </a:p>
                  </a:txBody>
                  <a:tcPr marL="91440" marR="91440" marT="45720" marB="45720">
                    <a:solidFill>
                      <a:srgbClr val="191913"/>
                    </a:solidFill>
                  </a:tcPr>
                </a:tc>
              </a:tr>
              <a:tr h="581025">
                <a:tc>
                  <a:txBody>
                    <a:bodyPr/>
                    <a:lstStyle/>
                    <a:p>
                      <a:r>
                        <a:rPr sz="1275" b="0">
                          <a:solidFill>
                            <a:srgbClr val="191913"/>
                          </a:solidFill>
                          <a:latin typeface="Arial"/>
                          <a:ea typeface="Arial"/>
                          <a:cs typeface="Arial"/>
                        </a:rPr>
                        <a:t>Who can retrieve evidence?</a:t>
                      </a:r>
                    </a:p>
                  </a:txBody>
                  <a:tcPr marL="91440" marR="91440" marT="45720" marB="45720">
                    <a:solidFill>
                      <a:srgbClr val="FBFAF6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sz="1275" b="0">
                          <a:solidFill>
                            <a:srgbClr val="191913"/>
                          </a:solidFill>
                          <a:latin typeface="Arial"/>
                          <a:ea typeface="Arial"/>
                          <a:cs typeface="Arial"/>
                        </a:rPr>
                        <a:t>A workspace role and retrieval audit event</a:t>
                      </a:r>
                    </a:p>
                  </a:txBody>
                  <a:tcPr marL="91440" marR="91440" marT="45720" marB="45720">
                    <a:solidFill>
                      <a:srgbClr val="FBFAF6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sz="1275" b="0">
                          <a:solidFill>
                            <a:srgbClr val="191913"/>
                          </a:solidFill>
                          <a:latin typeface="Arial"/>
                          <a:ea typeface="Arial"/>
                          <a:cs typeface="Arial"/>
                        </a:rPr>
                        <a:t>Approve the access design</a:t>
                      </a:r>
                    </a:p>
                  </a:txBody>
                  <a:tcPr marL="91440" marR="91440" marT="45720" marB="45720">
                    <a:solidFill>
                      <a:srgbClr val="FBFAF6"/>
                    </a:solidFill>
                  </a:tcPr>
                </a:tc>
              </a:tr>
              <a:tr h="581025">
                <a:tc>
                  <a:txBody>
                    <a:bodyPr/>
                    <a:lstStyle/>
                    <a:p>
                      <a:r>
                        <a:rPr sz="1275" b="0">
                          <a:solidFill>
                            <a:srgbClr val="191913"/>
                          </a:solidFill>
                          <a:latin typeface="Arial"/>
                          <a:ea typeface="Arial"/>
                          <a:cs typeface="Arial"/>
                        </a:rPr>
                        <a:t>Where may evidence remain?</a:t>
                      </a:r>
                    </a:p>
                  </a:txBody>
                  <a:tcPr marL="91440" marR="91440" marT="45720" marB="45720">
                    <a:solidFill>
                      <a:srgbClr val="F4F2EC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sz="1275" b="0">
                          <a:solidFill>
                            <a:srgbClr val="191913"/>
                          </a:solidFill>
                          <a:latin typeface="Arial"/>
                          <a:ea typeface="Arial"/>
                          <a:cs typeface="Arial"/>
                        </a:rPr>
                        <a:t>The pilot does not resolve regional storage</a:t>
                      </a:r>
                    </a:p>
                  </a:txBody>
                  <a:tcPr marL="91440" marR="91440" marT="45720" marB="45720">
                    <a:solidFill>
                      <a:srgbClr val="F4F2EC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sz="1275" b="0">
                          <a:solidFill>
                            <a:srgbClr val="191913"/>
                          </a:solidFill>
                          <a:latin typeface="Arial"/>
                          <a:ea typeface="Arial"/>
                          <a:cs typeface="Arial"/>
                        </a:rPr>
                        <a:t>Review retention requirement</a:t>
                      </a:r>
                    </a:p>
                  </a:txBody>
                  <a:tcPr marL="91440" marR="91440" marT="45720" marB="45720">
                    <a:solidFill>
                      <a:srgbClr val="F4F2EC"/>
                    </a:solidFill>
                  </a:tcPr>
                </a:tc>
              </a:tr>
              <a:tr h="581025">
                <a:tc>
                  <a:txBody>
                    <a:bodyPr/>
                    <a:lstStyle/>
                    <a:p>
                      <a:r>
                        <a:rPr sz="1275" b="0">
                          <a:solidFill>
                            <a:srgbClr val="191913"/>
                          </a:solidFill>
                          <a:latin typeface="Arial"/>
                          <a:ea typeface="Arial"/>
                          <a:cs typeface="Arial"/>
                        </a:rPr>
                        <a:t>What can the connector change?</a:t>
                      </a:r>
                    </a:p>
                  </a:txBody>
                  <a:tcPr marL="91440" marR="91440" marT="45720" marB="45720">
                    <a:solidFill>
                      <a:srgbClr val="FBFAF6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sz="1275" b="0">
                          <a:solidFill>
                            <a:srgbClr val="191913"/>
                          </a:solidFill>
                          <a:latin typeface="Arial"/>
                          <a:ea typeface="Arial"/>
                          <a:cs typeface="Arial"/>
                        </a:rPr>
                        <a:t>No ledger writes</a:t>
                      </a:r>
                    </a:p>
                  </a:txBody>
                  <a:tcPr marL="91440" marR="91440" marT="45720" marB="45720">
                    <a:solidFill>
                      <a:srgbClr val="FBFAF6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sz="1275" b="0">
                          <a:solidFill>
                            <a:srgbClr val="191913"/>
                          </a:solidFill>
                          <a:latin typeface="Arial"/>
                          <a:ea typeface="Arial"/>
                          <a:cs typeface="Arial"/>
                        </a:rPr>
                        <a:t>Preserve the read-only boundary</a:t>
                      </a:r>
                    </a:p>
                  </a:txBody>
                  <a:tcPr marL="91440" marR="91440" marT="45720" marB="45720">
                    <a:solidFill>
                      <a:srgbClr val="FBFAF6"/>
                    </a:solidFill>
                  </a:tcPr>
                </a:tc>
              </a:tr>
            </a:tbl>
          </a:graphicData>
        </a:graphic>
      </p:graphicFrame>
      <p:sp>
        <p:nvSpPr>
          <p:cNvPr id="7" name="">
            <a:extLst xmlns:a="http://schemas.openxmlformats.org/drawingml/2006/main">
              <a:ext uri="{FF2B5EF4-FFF2-40B4-BE49-F238E27FC236}">
                <a16:creationId xmlns:a16="http://schemas.microsoft.com/office/drawing/2014/main" id="{E25C6073-84B9-4BBB-B5CA-D8ABDE96ACD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85800" y="5219700"/>
            <a:ext cx="10820400" cy="70485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E8E6DD"/>
          </a:solidFill>
          <a:ln xmlns:a="http://schemas.openxmlformats.org/drawingml/2006/main" w="9525">
            <a:solidFill>
              <a:srgbClr val="CCC9BF"/>
            </a:solidFill>
          </a:ln>
        </p:spPr>
      </p:sp>
      <p:sp>
        <p:nvSpPr>
          <p:cNvPr id="8" name="">
            <a:extLst xmlns:a="http://schemas.openxmlformats.org/drawingml/2006/main">
              <a:ext uri="{FF2B5EF4-FFF2-40B4-BE49-F238E27FC236}">
                <a16:creationId xmlns:a16="http://schemas.microsoft.com/office/drawing/2014/main" id="{F1981E43-579B-4F47-B62E-8E8FAE9D93E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952500" y="5429250"/>
            <a:ext cx="10001250" cy="2857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>
            <a:normAutofit fontScale="77273"/>
          </a:bodyPr>
          <a:lstStyle xmlns:a="http://schemas.openxmlformats.org/drawingml/2006/main"/>
          <a:p xmlns:a="http://schemas.openxmlformats.org/drawingml/2006/main">
            <a:pPr>
              <a:defRPr sz="1650" b="1">
                <a:solidFill>
                  <a:srgbClr val="191913"/>
                </a:solidFill>
                <a:latin typeface="Arial"/>
                <a:ea typeface="Arial"/>
                <a:cs typeface="Arial"/>
              </a:defRPr>
            </a:pPr>
            <a:r>
              <a:rPr sz="1650" b="1">
                <a:solidFill>
                  <a:srgbClr val="191913"/>
                </a:solidFill>
                <a:latin typeface="Arial"/>
                <a:ea typeface="Arial"/>
                <a:cs typeface="Arial"/>
              </a:rPr>
              <a:t>Material limit: no conclusion on regional storage until the team reviews the retention requirement.</a:t>
            </a:r>
          </a:p>
        </p:txBody>
      </p:sp>
    </p:spTree>
    <p:extLst>
      <p:ext uri="{BB962C8B-B14F-4D97-AF65-F5344CB8AC3E}">
        <p14:creationId xmlns:p14="http://schemas.microsoft.com/office/powerpoint/2010/main" val="1294667820"/>
      </p:ext>
    </p:extLst>
  </p:cSld>
</p:sld>
</file>

<file path=ppt/slides/slide6.xml><?xml version="1.0" encoding="utf-8"?>
<p:sld xmlns:p="http://schemas.openxmlformats.org/presentationml/2006/main">
  <p:cSld>
    <p:bg>
      <p:bgPr>
        <a:solidFill xmlns:a="http://schemas.openxmlformats.org/drawingml/2006/main">
          <a:srgbClr val="F4F2EC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2" name="">
            <a:extLst xmlns:a="http://schemas.openxmlformats.org/drawingml/2006/main">
              <a:ext uri="{FF2B5EF4-FFF2-40B4-BE49-F238E27FC236}">
                <a16:creationId xmlns:a16="http://schemas.microsoft.com/office/drawing/2014/main" id="{76542BBC-712E-432C-8370-24CD24EE75A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85800" y="361950"/>
            <a:ext cx="714375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>
            <a:normAutofit fontScale="72222"/>
          </a:bodyPr>
          <a:lstStyle xmlns:a="http://schemas.openxmlformats.org/drawingml/2006/main"/>
          <a:p xmlns:a="http://schemas.openxmlformats.org/drawingml/2006/main">
            <a:pPr>
              <a:defRPr sz="900" b="1" spc="1">
                <a:solidFill>
                  <a:srgbClr val="2856D5"/>
                </a:solidFill>
                <a:latin typeface="Arial"/>
                <a:ea typeface="Arial"/>
                <a:cs typeface="Arial"/>
              </a:defRPr>
            </a:pPr>
            <a:r>
              <a:rPr sz="900" b="1" spc="1">
                <a:solidFill>
                  <a:srgbClr val="2856D5"/>
                </a:solidFill>
                <a:latin typeface="Arial"/>
                <a:ea typeface="Arial"/>
                <a:cs typeface="Arial"/>
              </a:rPr>
              <a:t>NORTHSTAR LEDGER  /  FICTIONAL EVALUATION EXAMPLE</a:t>
            </a:r>
          </a:p>
        </p:txBody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F1BC1E0B-A5B3-4168-8775-F81EBEF183C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85800" y="723900"/>
            <a:ext cx="10572750" cy="7239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>
            <a:normAutofit fontScale="100000"/>
          </a:bodyPr>
          <a:lstStyle xmlns:a="http://schemas.openxmlformats.org/drawingml/2006/main"/>
          <a:p xmlns:a="http://schemas.openxmlformats.org/drawingml/2006/main">
            <a:pPr>
              <a:defRPr sz="3000" b="0">
                <a:solidFill>
                  <a:srgbClr val="191913"/>
                </a:solidFill>
                <a:latin typeface="Georgia"/>
                <a:ea typeface="Georgia"/>
                <a:cs typeface="Georgia"/>
              </a:defRPr>
            </a:pPr>
            <a:r>
              <a:rPr sz="3000" b="0">
                <a:solidFill>
                  <a:srgbClr val="191913"/>
                </a:solidFill>
                <a:latin typeface="Georgia"/>
                <a:ea typeface="Georgia"/>
                <a:cs typeface="Georgia"/>
              </a:rPr>
              <a:t>30-record evaluation test</a:t>
            </a:r>
          </a:p>
        </p:txBody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E0BF8442-F731-4A10-B743-AEC12492DB9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85800" y="1428750"/>
            <a:ext cx="9620250" cy="3238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>
            <a:normAutofit fontScale="100000"/>
          </a:bodyPr>
          <a:lstStyle xmlns:a="http://schemas.openxmlformats.org/drawingml/2006/main"/>
          <a:p xmlns:a="http://schemas.openxmlformats.org/drawingml/2006/main">
            <a:pPr>
              <a:defRPr sz="1425">
                <a:solidFill>
                  <a:srgbClr val="59594F"/>
                </a:solidFill>
                <a:latin typeface="Arial"/>
                <a:ea typeface="Arial"/>
                <a:cs typeface="Arial"/>
              </a:defRPr>
            </a:pPr>
            <a:r>
              <a:rPr sz="1425">
                <a:solidFill>
                  <a:srgbClr val="59594F"/>
                </a:solidFill>
                <a:latin typeface="Arial"/>
                <a:ea typeface="Arial"/>
                <a:cs typeface="Arial"/>
              </a:rPr>
              <a:t>The controller selects the test set. The result is pass or fail against the stated evidence.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3011A430-99E8-4E80-ABF3-969E0604901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85800" y="1924050"/>
            <a:ext cx="10820400" cy="0"/>
          </a:xfrm>
          <a:prstGeom xmlns:a="http://schemas.openxmlformats.org/drawingml/2006/main" prst="line">
            <a:avLst/>
          </a:prstGeom>
          <a:noFill xmlns:a="http://schemas.openxmlformats.org/drawingml/2006/main"/>
          <a:ln xmlns:a="http://schemas.openxmlformats.org/drawingml/2006/main" w="9525">
            <a:solidFill>
              <a:srgbClr val="CCC9BF"/>
            </a:solidFill>
          </a:ln>
        </p:spPr>
      </p:sp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AE1616DA-73E5-4FB5-8E75-491BFCD2156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049000" y="6248400"/>
            <a:ext cx="457200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>
            <a:normAutofit fontScale="92308"/>
          </a:bodyPr>
          <a:lstStyle xmlns:a="http://schemas.openxmlformats.org/drawingml/2006/main"/>
          <a:p xmlns:a="http://schemas.openxmlformats.org/drawingml/2006/main">
            <a:pPr>
              <a:defRPr sz="975" b="1">
                <a:solidFill>
                  <a:srgbClr val="59594F"/>
                </a:solidFill>
                <a:latin typeface="Arial"/>
                <a:ea typeface="Arial"/>
                <a:cs typeface="Arial"/>
              </a:defRPr>
            </a:pPr>
            <a:r>
              <a:rPr sz="975" b="1">
                <a:solidFill>
                  <a:srgbClr val="59594F"/>
                </a:solidFill>
                <a:latin typeface="Arial"/>
                <a:ea typeface="Arial"/>
                <a:cs typeface="Arial"/>
              </a:rPr>
              <a:t>06</a:t>
            </a:r>
          </a:p>
        </p:txBody>
      </p:sp>
      <p:sp>
        <p:nvSpPr>
          <p:cNvPr id="6" name="">
            <a:extLst xmlns:a="http://schemas.openxmlformats.org/drawingml/2006/main">
              <a:ext uri="{FF2B5EF4-FFF2-40B4-BE49-F238E27FC236}">
                <a16:creationId xmlns:a16="http://schemas.microsoft.com/office/drawing/2014/main" id="{DDABCD65-2481-4130-810E-1F8918C32F1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85800" y="2457450"/>
            <a:ext cx="3048000" cy="26289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E7ECFC"/>
          </a:solidFill>
          <a:ln xmlns:a="http://schemas.openxmlformats.org/drawingml/2006/main" w="9525">
            <a:solidFill>
              <a:srgbClr val="2856D5"/>
            </a:solidFill>
          </a:ln>
        </p:spPr>
      </p:sp>
      <p:sp>
        <p:nvSpPr>
          <p:cNvPr id="7" name="">
            <a:extLst xmlns:a="http://schemas.openxmlformats.org/drawingml/2006/main">
              <a:ext uri="{FF2B5EF4-FFF2-40B4-BE49-F238E27FC236}">
                <a16:creationId xmlns:a16="http://schemas.microsoft.com/office/drawing/2014/main" id="{56A9BB62-1FDB-446D-9C76-7EF5A497565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990600" y="2781300"/>
            <a:ext cx="1714500" cy="18097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>
            <a:normAutofit fontScale="65278"/>
          </a:bodyPr>
          <a:lstStyle xmlns:a="http://schemas.openxmlformats.org/drawingml/2006/main"/>
          <a:p xmlns:a="http://schemas.openxmlformats.org/drawingml/2006/main">
            <a:pPr>
              <a:defRPr sz="900" b="1" spc="1">
                <a:solidFill>
                  <a:srgbClr val="2856D5"/>
                </a:solidFill>
                <a:latin typeface="Arial"/>
                <a:ea typeface="Arial"/>
                <a:cs typeface="Arial"/>
              </a:defRPr>
            </a:pPr>
            <a:r>
              <a:rPr sz="900" b="1" spc="1">
                <a:solidFill>
                  <a:srgbClr val="2856D5"/>
                </a:solidFill>
                <a:latin typeface="Arial"/>
                <a:ea typeface="Arial"/>
                <a:cs typeface="Arial"/>
              </a:rPr>
              <a:t>PASS CONDITION</a:t>
            </a:r>
          </a:p>
        </p:txBody>
      </p:sp>
      <p:sp>
        <p:nvSpPr>
          <p:cNvPr id="8" name="">
            <a:extLst xmlns:a="http://schemas.openxmlformats.org/drawingml/2006/main">
              <a:ext uri="{FF2B5EF4-FFF2-40B4-BE49-F238E27FC236}">
                <a16:creationId xmlns:a16="http://schemas.microsoft.com/office/drawing/2014/main" id="{484C6A66-147D-4B65-BC3B-AA8B9AEAC05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990600" y="3181350"/>
            <a:ext cx="2095500" cy="609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>
            <a:normAutofit fontScale="94444"/>
          </a:bodyPr>
          <a:lstStyle xmlns:a="http://schemas.openxmlformats.org/drawingml/2006/main"/>
          <a:p xmlns:a="http://schemas.openxmlformats.org/drawingml/2006/main">
            <a:pPr>
              <a:defRPr sz="3600">
                <a:solidFill>
                  <a:srgbClr val="191913"/>
                </a:solidFill>
                <a:latin typeface="Georgia"/>
                <a:ea typeface="Georgia"/>
                <a:cs typeface="Georgia"/>
              </a:defRPr>
            </a:pPr>
            <a:r>
              <a:rPr sz="3600">
                <a:solidFill>
                  <a:srgbClr val="191913"/>
                </a:solidFill>
                <a:latin typeface="Georgia"/>
                <a:ea typeface="Georgia"/>
                <a:cs typeface="Georgia"/>
              </a:rPr>
              <a:t>28 of 30</a:t>
            </a:r>
          </a:p>
        </p:txBody>
      </p:sp>
      <p:sp>
        <p:nvSpPr>
          <p:cNvPr id="9" name="">
            <a:extLst xmlns:a="http://schemas.openxmlformats.org/drawingml/2006/main">
              <a:ext uri="{FF2B5EF4-FFF2-40B4-BE49-F238E27FC236}">
                <a16:creationId xmlns:a16="http://schemas.microsoft.com/office/drawing/2014/main" id="{78DF52F6-A7C8-46BE-A84B-519108536A8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990600" y="3905250"/>
            <a:ext cx="2133600" cy="60007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>
            <a:normAutofit fontScale="86147"/>
          </a:bodyPr>
          <a:lstStyle xmlns:a="http://schemas.openxmlformats.org/drawingml/2006/main"/>
          <a:p xmlns:a="http://schemas.openxmlformats.org/drawingml/2006/main">
            <a:pPr>
              <a:defRPr sz="1500">
                <a:solidFill>
                  <a:srgbClr val="59594F"/>
                </a:solidFill>
                <a:latin typeface="Arial"/>
                <a:ea typeface="Arial"/>
                <a:cs typeface="Arial"/>
              </a:defRPr>
            </a:pPr>
            <a:r>
              <a:rPr sz="1500">
                <a:solidFill>
                  <a:srgbClr val="59594F"/>
                </a:solidFill>
                <a:latin typeface="Arial"/>
                <a:ea typeface="Arial"/>
                <a:cs typeface="Arial"/>
              </a:rPr>
              <a:t>selected records link to the correct retained source</a:t>
            </a:r>
          </a:p>
        </p:txBody>
      </p:sp>
      <p:graphicFrame>
        <p:nvGraphicFramePr>
          <p:cNvPr id="21" name=""/>
          <p:cNvGraphicFramePr/>
          <p:nvPr/>
        </p:nvGraphicFramePr>
        <p:xfrm>
          <a:off xmlns:a="http://schemas.openxmlformats.org/drawingml/2006/main" x="4400550" y="2457450"/>
          <a:ext xmlns:a="http://schemas.openxmlformats.org/drawingml/2006/main" cx="7105650" cy="2628900"/>
        </p:xfrm>
        <a:graphic xmlns:a="http://schemas.openxmlformats.org/drawingml/2006/main">
          <a:graphicData uri="http://schemas.openxmlformats.org/drawingml/2006/table">
            <a:tbl>
              <a:tblPr firstRow="1" bandRow="0"/>
              <a:tblGrid>
                <a:gridCol w="2667000"/>
                <a:gridCol w="2476500"/>
                <a:gridCol w="1962150"/>
              </a:tblGrid>
              <a:tr h="657225">
                <a:tc>
                  <a:txBody>
                    <a:bodyPr/>
                    <a:lstStyle/>
                    <a:p>
                      <a:r>
                        <a:rPr sz="1050" b="1">
                          <a:solidFill>
                            <a:srgbClr val="F4F2EC"/>
                          </a:solidFill>
                          <a:latin typeface="Arial"/>
                          <a:ea typeface="Arial"/>
                          <a:cs typeface="Arial"/>
                        </a:rPr>
                        <a:t>Check</a:t>
                      </a:r>
                    </a:p>
                  </a:txBody>
                  <a:tcPr marL="91440" marR="91440" marT="45720" marB="45720">
                    <a:solidFill>
                      <a:srgbClr val="191913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sz="1050" b="1">
                          <a:solidFill>
                            <a:srgbClr val="F4F2EC"/>
                          </a:solidFill>
                          <a:latin typeface="Arial"/>
                          <a:ea typeface="Arial"/>
                          <a:cs typeface="Arial"/>
                        </a:rPr>
                        <a:t>Evidence</a:t>
                      </a:r>
                    </a:p>
                  </a:txBody>
                  <a:tcPr marL="91440" marR="91440" marT="45720" marB="45720">
                    <a:solidFill>
                      <a:srgbClr val="191913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sz="1050" b="1">
                          <a:solidFill>
                            <a:srgbClr val="F4F2EC"/>
                          </a:solidFill>
                          <a:latin typeface="Arial"/>
                          <a:ea typeface="Arial"/>
                          <a:cs typeface="Arial"/>
                        </a:rPr>
                        <a:t>Result</a:t>
                      </a:r>
                    </a:p>
                  </a:txBody>
                  <a:tcPr marL="91440" marR="91440" marT="45720" marB="45720">
                    <a:solidFill>
                      <a:srgbClr val="191913"/>
                    </a:solidFill>
                  </a:tcPr>
                </a:tc>
              </a:tr>
              <a:tr h="657225">
                <a:tc>
                  <a:txBody>
                    <a:bodyPr/>
                    <a:lstStyle/>
                    <a:p>
                      <a:r>
                        <a:rPr sz="1200" b="0">
                          <a:solidFill>
                            <a:srgbClr val="191913"/>
                          </a:solidFill>
                          <a:latin typeface="Arial"/>
                          <a:ea typeface="Arial"/>
                          <a:cs typeface="Arial"/>
                        </a:rPr>
                        <a:t>Source linkage</a:t>
                      </a:r>
                    </a:p>
                  </a:txBody>
                  <a:tcPr marL="91440" marR="91440" marT="45720" marB="45720">
                    <a:solidFill>
                      <a:srgbClr val="FBFAF6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sz="1200" b="0">
                          <a:solidFill>
                            <a:srgbClr val="191913"/>
                          </a:solidFill>
                          <a:latin typeface="Arial"/>
                          <a:ea typeface="Arial"/>
                          <a:cs typeface="Arial"/>
                        </a:rPr>
                        <a:t>Correct retained source for selected record</a:t>
                      </a:r>
                    </a:p>
                  </a:txBody>
                  <a:tcPr marL="91440" marR="91440" marT="45720" marB="45720">
                    <a:solidFill>
                      <a:srgbClr val="FBFAF6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sz="1200" b="0">
                          <a:solidFill>
                            <a:srgbClr val="191913"/>
                          </a:solidFill>
                          <a:latin typeface="Arial"/>
                          <a:ea typeface="Arial"/>
                          <a:cs typeface="Arial"/>
                        </a:rPr>
                        <a:t>28 of 30 or more</a:t>
                      </a:r>
                    </a:p>
                  </a:txBody>
                  <a:tcPr marL="91440" marR="91440" marT="45720" marB="45720">
                    <a:solidFill>
                      <a:srgbClr val="FBFAF6"/>
                    </a:solidFill>
                  </a:tcPr>
                </a:tc>
              </a:tr>
              <a:tr h="657225">
                <a:tc>
                  <a:txBody>
                    <a:bodyPr/>
                    <a:lstStyle/>
                    <a:p>
                      <a:r>
                        <a:rPr sz="1200" b="0">
                          <a:solidFill>
                            <a:srgbClr val="191913"/>
                          </a:solidFill>
                          <a:latin typeface="Arial"/>
                          <a:ea typeface="Arial"/>
                          <a:cs typeface="Arial"/>
                        </a:rPr>
                        <a:t>Access review</a:t>
                      </a:r>
                    </a:p>
                  </a:txBody>
                  <a:tcPr marL="91440" marR="91440" marT="45720" marB="45720">
                    <a:solidFill>
                      <a:srgbClr val="F4F2EC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sz="1200" b="0">
                          <a:solidFill>
                            <a:srgbClr val="191913"/>
                          </a:solidFill>
                          <a:latin typeface="Arial"/>
                          <a:ea typeface="Arial"/>
                          <a:cs typeface="Arial"/>
                        </a:rPr>
                        <a:t>Completed retrieval audit-log review</a:t>
                      </a:r>
                    </a:p>
                  </a:txBody>
                  <a:tcPr marL="91440" marR="91440" marT="45720" marB="45720">
                    <a:solidFill>
                      <a:srgbClr val="F4F2EC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sz="1200" b="0">
                          <a:solidFill>
                            <a:srgbClr val="191913"/>
                          </a:solidFill>
                          <a:latin typeface="Arial"/>
                          <a:ea typeface="Arial"/>
                          <a:cs typeface="Arial"/>
                        </a:rPr>
                        <a:t>Complete</a:t>
                      </a:r>
                    </a:p>
                  </a:txBody>
                  <a:tcPr marL="91440" marR="91440" marT="45720" marB="45720">
                    <a:solidFill>
                      <a:srgbClr val="F4F2EC"/>
                    </a:solidFill>
                  </a:tcPr>
                </a:tc>
              </a:tr>
              <a:tr h="657225">
                <a:tc>
                  <a:txBody>
                    <a:bodyPr/>
                    <a:lstStyle/>
                    <a:p>
                      <a:r>
                        <a:rPr sz="1200" b="0">
                          <a:solidFill>
                            <a:srgbClr val="191913"/>
                          </a:solidFill>
                          <a:latin typeface="Arial"/>
                          <a:ea typeface="Arial"/>
                          <a:cs typeface="Arial"/>
                        </a:rPr>
                        <a:t>Boundary</a:t>
                      </a:r>
                    </a:p>
                  </a:txBody>
                  <a:tcPr marL="91440" marR="91440" marT="45720" marB="45720">
                    <a:solidFill>
                      <a:srgbClr val="FBFAF6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sz="1200" b="0">
                          <a:solidFill>
                            <a:srgbClr val="191913"/>
                          </a:solidFill>
                          <a:latin typeface="Arial"/>
                          <a:ea typeface="Arial"/>
                          <a:cs typeface="Arial"/>
                        </a:rPr>
                        <a:t>No ledger writes during pilot</a:t>
                      </a:r>
                    </a:p>
                  </a:txBody>
                  <a:tcPr marL="91440" marR="91440" marT="45720" marB="45720">
                    <a:solidFill>
                      <a:srgbClr val="FBFAF6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sz="1200" b="0">
                          <a:solidFill>
                            <a:srgbClr val="191913"/>
                          </a:solidFill>
                          <a:latin typeface="Arial"/>
                          <a:ea typeface="Arial"/>
                          <a:cs typeface="Arial"/>
                        </a:rPr>
                        <a:t>Required</a:t>
                      </a:r>
                    </a:p>
                  </a:txBody>
                  <a:tcPr marL="91440" marR="91440" marT="45720" marB="45720">
                    <a:solidFill>
                      <a:srgbClr val="FBFAF6"/>
                    </a:solidFill>
                  </a:tcPr>
                </a:tc>
              </a:tr>
            </a:tbl>
          </a:graphicData>
        </a:graphic>
      </p:graphicFrame>
      <p:sp>
        <p:nvSpPr>
          <p:cNvPr id="11" name="">
            <a:extLst xmlns:a="http://schemas.openxmlformats.org/drawingml/2006/main">
              <a:ext uri="{FF2B5EF4-FFF2-40B4-BE49-F238E27FC236}">
                <a16:creationId xmlns:a16="http://schemas.microsoft.com/office/drawing/2014/main" id="{C42A06DB-896A-4F19-BDC7-7EE92CE9BF5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85800" y="5591175"/>
            <a:ext cx="9906000" cy="4191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>
            <a:normAutofit fontScale="97447"/>
          </a:bodyPr>
          <a:lstStyle xmlns:a="http://schemas.openxmlformats.org/drawingml/2006/main"/>
          <a:p xmlns:a="http://schemas.openxmlformats.org/drawingml/2006/main">
            <a:pPr>
              <a:defRPr sz="1500">
                <a:solidFill>
                  <a:srgbClr val="191913"/>
                </a:solidFill>
                <a:latin typeface="Arial"/>
                <a:ea typeface="Arial"/>
                <a:cs typeface="Arial"/>
              </a:defRPr>
            </a:pPr>
            <a:r>
              <a:rPr sz="1500">
                <a:solidFill>
                  <a:srgbClr val="191913"/>
                </a:solidFill>
                <a:latin typeface="Arial"/>
                <a:ea typeface="Arial"/>
                <a:cs typeface="Arial"/>
              </a:rPr>
              <a:t>Pass when at least 28 of 30 selected records link to the correct retained source and the access-log review is complete.</a:t>
            </a:r>
          </a:p>
        </p:txBody>
      </p:sp>
    </p:spTree>
    <p:extLst>
      <p:ext uri="{BB962C8B-B14F-4D97-AF65-F5344CB8AC3E}">
        <p14:creationId xmlns:p14="http://schemas.microsoft.com/office/powerpoint/2010/main" val="241361660"/>
      </p:ext>
    </p:extLst>
  </p:cSld>
</p:sld>
</file>

<file path=ppt/slides/slide7.xml><?xml version="1.0" encoding="utf-8"?>
<p:sld xmlns:p="http://schemas.openxmlformats.org/presentationml/2006/main">
  <p:cSld>
    <p:bg>
      <p:bgPr>
        <a:solidFill xmlns:a="http://schemas.openxmlformats.org/drawingml/2006/main">
          <a:srgbClr val="F4F2EC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0" name="">
            <a:extLst xmlns:a="http://schemas.openxmlformats.org/drawingml/2006/main">
              <a:ext uri="{FF2B5EF4-FFF2-40B4-BE49-F238E27FC236}">
                <a16:creationId xmlns:a16="http://schemas.microsoft.com/office/drawing/2014/main" id="{A8349E8A-C5C1-401B-A02D-67C166A5E9C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85800" y="361950"/>
            <a:ext cx="7143750" cy="190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>
            <a:normAutofit fontScale="72222"/>
          </a:bodyPr>
          <a:lstStyle xmlns:a="http://schemas.openxmlformats.org/drawingml/2006/main"/>
          <a:p xmlns:a="http://schemas.openxmlformats.org/drawingml/2006/main">
            <a:pPr>
              <a:defRPr sz="900" b="1" spc="1">
                <a:solidFill>
                  <a:srgbClr val="2856D5"/>
                </a:solidFill>
                <a:latin typeface="Arial"/>
                <a:ea typeface="Arial"/>
                <a:cs typeface="Arial"/>
              </a:defRPr>
            </a:pPr>
            <a:r>
              <a:rPr sz="900" b="1" spc="1">
                <a:solidFill>
                  <a:srgbClr val="2856D5"/>
                </a:solidFill>
                <a:latin typeface="Arial"/>
                <a:ea typeface="Arial"/>
                <a:cs typeface="Arial"/>
              </a:rPr>
              <a:t>NORTHSTAR LEDGER  /  FICTIONAL EVALUATION EXAMPLE</a:t>
            </a:r>
          </a:p>
        </p:txBody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6F8BF157-69D8-46B1-865D-520BFB1A5AE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85800" y="723900"/>
            <a:ext cx="10572750" cy="7239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>
            <a:normAutofit fontScale="100000"/>
          </a:bodyPr>
          <a:lstStyle xmlns:a="http://schemas.openxmlformats.org/drawingml/2006/main"/>
          <a:p xmlns:a="http://schemas.openxmlformats.org/drawingml/2006/main">
            <a:pPr>
              <a:defRPr sz="3000" b="0">
                <a:solidFill>
                  <a:srgbClr val="191913"/>
                </a:solidFill>
                <a:latin typeface="Georgia"/>
                <a:ea typeface="Georgia"/>
                <a:cs typeface="Georgia"/>
              </a:defRPr>
            </a:pPr>
            <a:r>
              <a:rPr sz="3000" b="0">
                <a:solidFill>
                  <a:srgbClr val="191913"/>
                </a:solidFill>
                <a:latin typeface="Georgia"/>
                <a:ea typeface="Georgia"/>
                <a:cs typeface="Georgia"/>
              </a:rPr>
              <a:t>Decision request and owners</a:t>
            </a:r>
          </a:p>
        </p:txBody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1188A4DB-2E3E-4A27-ADD8-089CBFD1BF1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85800" y="1428750"/>
            <a:ext cx="9620250" cy="3238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>
            <a:normAutofit fontScale="100000"/>
          </a:bodyPr>
          <a:lstStyle xmlns:a="http://schemas.openxmlformats.org/drawingml/2006/main"/>
          <a:p xmlns:a="http://schemas.openxmlformats.org/drawingml/2006/main">
            <a:pPr>
              <a:defRPr sz="1425">
                <a:solidFill>
                  <a:srgbClr val="59594F"/>
                </a:solidFill>
                <a:latin typeface="Arial"/>
                <a:ea typeface="Arial"/>
                <a:cs typeface="Arial"/>
              </a:defRPr>
            </a:pPr>
            <a:r>
              <a:rPr sz="1425">
                <a:solidFill>
                  <a:srgbClr val="59594F"/>
                </a:solidFill>
                <a:latin typeface="Arial"/>
                <a:ea typeface="Arial"/>
                <a:cs typeface="Arial"/>
              </a:rPr>
              <a:t>Approve the ten-business-day pilot with the named test set and owners.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A78BA54D-5D83-4504-9168-00FF35AED30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85800" y="1924050"/>
            <a:ext cx="10820400" cy="0"/>
          </a:xfrm>
          <a:prstGeom xmlns:a="http://schemas.openxmlformats.org/drawingml/2006/main" prst="line">
            <a:avLst/>
          </a:prstGeom>
          <a:noFill xmlns:a="http://schemas.openxmlformats.org/drawingml/2006/main"/>
          <a:ln xmlns:a="http://schemas.openxmlformats.org/drawingml/2006/main" w="9525">
            <a:solidFill>
              <a:srgbClr val="CCC9BF"/>
            </a:solidFill>
          </a:ln>
        </p:spPr>
      </p:sp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99B878B2-8ABB-466F-8476-F2E064E5B89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049000" y="6248400"/>
            <a:ext cx="457200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>
            <a:normAutofit fontScale="92308"/>
          </a:bodyPr>
          <a:lstStyle xmlns:a="http://schemas.openxmlformats.org/drawingml/2006/main"/>
          <a:p xmlns:a="http://schemas.openxmlformats.org/drawingml/2006/main">
            <a:pPr>
              <a:defRPr sz="975" b="1">
                <a:solidFill>
                  <a:srgbClr val="59594F"/>
                </a:solidFill>
                <a:latin typeface="Arial"/>
                <a:ea typeface="Arial"/>
                <a:cs typeface="Arial"/>
              </a:defRPr>
            </a:pPr>
            <a:r>
              <a:rPr sz="975" b="1">
                <a:solidFill>
                  <a:srgbClr val="59594F"/>
                </a:solidFill>
                <a:latin typeface="Arial"/>
                <a:ea typeface="Arial"/>
                <a:cs typeface="Arial"/>
              </a:rPr>
              <a:t>07</a:t>
            </a:r>
          </a:p>
        </p:txBody>
      </p:sp>
      <p:sp>
        <p:nvSpPr>
          <p:cNvPr id="6" name="">
            <a:extLst xmlns:a="http://schemas.openxmlformats.org/drawingml/2006/main">
              <a:ext uri="{FF2B5EF4-FFF2-40B4-BE49-F238E27FC236}">
                <a16:creationId xmlns:a16="http://schemas.microsoft.com/office/drawing/2014/main" id="{1B9E864B-CAFB-4392-85EA-A50021D29DD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85800" y="2324100"/>
            <a:ext cx="2095500" cy="18097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>
            <a:normAutofit fontScale="65278"/>
          </a:bodyPr>
          <a:lstStyle xmlns:a="http://schemas.openxmlformats.org/drawingml/2006/main"/>
          <a:p xmlns:a="http://schemas.openxmlformats.org/drawingml/2006/main">
            <a:pPr>
              <a:defRPr sz="900" b="1" spc="1">
                <a:solidFill>
                  <a:srgbClr val="2856D5"/>
                </a:solidFill>
                <a:latin typeface="Arial"/>
                <a:ea typeface="Arial"/>
                <a:cs typeface="Arial"/>
              </a:defRPr>
            </a:pPr>
            <a:r>
              <a:rPr sz="900" b="1" spc="1">
                <a:solidFill>
                  <a:srgbClr val="2856D5"/>
                </a:solidFill>
                <a:latin typeface="Arial"/>
                <a:ea typeface="Arial"/>
                <a:cs typeface="Arial"/>
              </a:rPr>
              <a:t>REQUESTED DECISION</a:t>
            </a:r>
          </a:p>
        </p:txBody>
      </p:sp>
      <p:sp>
        <p:nvSpPr>
          <p:cNvPr id="7" name="">
            <a:extLst xmlns:a="http://schemas.openxmlformats.org/drawingml/2006/main">
              <a:ext uri="{FF2B5EF4-FFF2-40B4-BE49-F238E27FC236}">
                <a16:creationId xmlns:a16="http://schemas.microsoft.com/office/drawing/2014/main" id="{221CB284-037E-47CD-8C4E-7F9A4ABD5B1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85800" y="2647950"/>
            <a:ext cx="9906000" cy="4953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>
            <a:normAutofit fontScale="85517"/>
          </a:bodyPr>
          <a:lstStyle xmlns:a="http://schemas.openxmlformats.org/drawingml/2006/main"/>
          <a:p xmlns:a="http://schemas.openxmlformats.org/drawingml/2006/main">
            <a:pPr>
              <a:defRPr sz="2025">
                <a:solidFill>
                  <a:srgbClr val="191913"/>
                </a:solidFill>
                <a:latin typeface="Arial"/>
                <a:ea typeface="Arial"/>
                <a:cs typeface="Arial"/>
              </a:defRPr>
            </a:pPr>
            <a:r>
              <a:rPr sz="2025">
                <a:solidFill>
                  <a:srgbClr val="191913"/>
                </a:solidFill>
                <a:latin typeface="Arial"/>
                <a:ea typeface="Arial"/>
                <a:cs typeface="Arial"/>
              </a:rPr>
              <a:t>Approve the pilot after the controller, integration lead, and security lead accept their assigned inputs.</a:t>
            </a:r>
          </a:p>
        </p:txBody>
      </p:sp>
      <p:graphicFrame>
        <p:nvGraphicFramePr>
          <p:cNvPr id="17" name=""/>
          <p:cNvGraphicFramePr/>
          <p:nvPr/>
        </p:nvGraphicFramePr>
        <p:xfrm>
          <a:off xmlns:a="http://schemas.openxmlformats.org/drawingml/2006/main" x="685800" y="3638550"/>
          <a:ext xmlns:a="http://schemas.openxmlformats.org/drawingml/2006/main" cx="10820400" cy="1809750"/>
        </p:xfrm>
        <a:graphic xmlns:a="http://schemas.openxmlformats.org/drawingml/2006/main">
          <a:graphicData uri="http://schemas.openxmlformats.org/drawingml/2006/table">
            <a:tbl>
              <a:tblPr firstRow="1" bandRow="0"/>
              <a:tblGrid>
                <a:gridCol w="3524250"/>
                <a:gridCol w="2952750"/>
                <a:gridCol w="4343400"/>
              </a:tblGrid>
              <a:tr h="452438">
                <a:tc>
                  <a:txBody>
                    <a:bodyPr/>
                    <a:lstStyle/>
                    <a:p>
                      <a:r>
                        <a:rPr sz="1125" b="1">
                          <a:solidFill>
                            <a:srgbClr val="F4F2EC"/>
                          </a:solidFill>
                          <a:latin typeface="Arial"/>
                          <a:ea typeface="Arial"/>
                          <a:cs typeface="Arial"/>
                        </a:rPr>
                        <a:t>Decision</a:t>
                      </a:r>
                    </a:p>
                  </a:txBody>
                  <a:tcPr marL="91440" marR="91440" marT="45720" marB="45720">
                    <a:solidFill>
                      <a:srgbClr val="191913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sz="1125" b="1">
                          <a:solidFill>
                            <a:srgbClr val="F4F2EC"/>
                          </a:solidFill>
                          <a:latin typeface="Arial"/>
                          <a:ea typeface="Arial"/>
                          <a:cs typeface="Arial"/>
                        </a:rPr>
                        <a:t>Buyer owner</a:t>
                      </a:r>
                    </a:p>
                  </a:txBody>
                  <a:tcPr marL="91440" marR="91440" marT="45720" marB="45720">
                    <a:solidFill>
                      <a:srgbClr val="191913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sz="1125" b="1">
                          <a:solidFill>
                            <a:srgbClr val="F4F2EC"/>
                          </a:solidFill>
                          <a:latin typeface="Arial"/>
                          <a:ea typeface="Arial"/>
                          <a:cs typeface="Arial"/>
                        </a:rPr>
                        <a:t>Evidence</a:t>
                      </a:r>
                    </a:p>
                  </a:txBody>
                  <a:tcPr marL="91440" marR="91440" marT="45720" marB="45720">
                    <a:solidFill>
                      <a:srgbClr val="191913"/>
                    </a:solidFill>
                  </a:tcPr>
                </a:tc>
              </a:tr>
              <a:tr h="452438">
                <a:tc>
                  <a:txBody>
                    <a:bodyPr/>
                    <a:lstStyle/>
                    <a:p>
                      <a:r>
                        <a:rPr sz="1275" b="0">
                          <a:solidFill>
                            <a:srgbClr val="191913"/>
                          </a:solidFill>
                          <a:latin typeface="Arial"/>
                          <a:ea typeface="Arial"/>
                          <a:cs typeface="Arial"/>
                        </a:rPr>
                        <a:t>Select POC records</a:t>
                      </a:r>
                    </a:p>
                  </a:txBody>
                  <a:tcPr marL="91440" marR="91440" marT="45720" marB="45720">
                    <a:solidFill>
                      <a:srgbClr val="FBFAF6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sz="1275" b="0">
                          <a:solidFill>
                            <a:srgbClr val="191913"/>
                          </a:solidFill>
                          <a:latin typeface="Arial"/>
                          <a:ea typeface="Arial"/>
                          <a:cs typeface="Arial"/>
                        </a:rPr>
                        <a:t>Controller</a:t>
                      </a:r>
                    </a:p>
                  </a:txBody>
                  <a:tcPr marL="91440" marR="91440" marT="45720" marB="45720">
                    <a:solidFill>
                      <a:srgbClr val="FBFAF6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sz="1275" b="0">
                          <a:solidFill>
                            <a:srgbClr val="191913"/>
                          </a:solidFill>
                          <a:latin typeface="Arial"/>
                          <a:ea typeface="Arial"/>
                          <a:cs typeface="Arial"/>
                        </a:rPr>
                        <a:t>Approved 30-record set</a:t>
                      </a:r>
                    </a:p>
                  </a:txBody>
                  <a:tcPr marL="91440" marR="91440" marT="45720" marB="45720">
                    <a:solidFill>
                      <a:srgbClr val="FBFAF6"/>
                    </a:solidFill>
                  </a:tcPr>
                </a:tc>
              </a:tr>
              <a:tr h="452438">
                <a:tc>
                  <a:txBody>
                    <a:bodyPr/>
                    <a:lstStyle/>
                    <a:p>
                      <a:r>
                        <a:rPr sz="1275" b="0">
                          <a:solidFill>
                            <a:srgbClr val="191913"/>
                          </a:solidFill>
                          <a:latin typeface="Arial"/>
                          <a:ea typeface="Arial"/>
                          <a:cs typeface="Arial"/>
                        </a:rPr>
                        <a:t>Review access boundary</a:t>
                      </a:r>
                    </a:p>
                  </a:txBody>
                  <a:tcPr marL="91440" marR="91440" marT="45720" marB="45720">
                    <a:solidFill>
                      <a:srgbClr val="F4F2EC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sz="1275" b="0">
                          <a:solidFill>
                            <a:srgbClr val="191913"/>
                          </a:solidFill>
                          <a:latin typeface="Arial"/>
                          <a:ea typeface="Arial"/>
                          <a:cs typeface="Arial"/>
                        </a:rPr>
                        <a:t>Security lead</a:t>
                      </a:r>
                    </a:p>
                  </a:txBody>
                  <a:tcPr marL="91440" marR="91440" marT="45720" marB="45720">
                    <a:solidFill>
                      <a:srgbClr val="F4F2EC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sz="1275" b="0">
                          <a:solidFill>
                            <a:srgbClr val="191913"/>
                          </a:solidFill>
                          <a:latin typeface="Arial"/>
                          <a:ea typeface="Arial"/>
                          <a:cs typeface="Arial"/>
                        </a:rPr>
                        <a:t>Access and retention review</a:t>
                      </a:r>
                    </a:p>
                  </a:txBody>
                  <a:tcPr marL="91440" marR="91440" marT="45720" marB="45720">
                    <a:solidFill>
                      <a:srgbClr val="F4F2EC"/>
                    </a:solidFill>
                  </a:tcPr>
                </a:tc>
              </a:tr>
              <a:tr h="452438">
                <a:tc>
                  <a:txBody>
                    <a:bodyPr/>
                    <a:lstStyle/>
                    <a:p>
                      <a:r>
                        <a:rPr sz="1275" b="0">
                          <a:solidFill>
                            <a:srgbClr val="191913"/>
                          </a:solidFill>
                          <a:latin typeface="Arial"/>
                          <a:ea typeface="Arial"/>
                          <a:cs typeface="Arial"/>
                        </a:rPr>
                        <a:t>Confirm export access</a:t>
                      </a:r>
                    </a:p>
                  </a:txBody>
                  <a:tcPr marL="91440" marR="91440" marT="45720" marB="45720">
                    <a:solidFill>
                      <a:srgbClr val="FBFAF6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sz="1275" b="0">
                          <a:solidFill>
                            <a:srgbClr val="191913"/>
                          </a:solidFill>
                          <a:latin typeface="Arial"/>
                          <a:ea typeface="Arial"/>
                          <a:cs typeface="Arial"/>
                        </a:rPr>
                        <a:t>Integration lead</a:t>
                      </a:r>
                    </a:p>
                  </a:txBody>
                  <a:tcPr marL="91440" marR="91440" marT="45720" marB="45720">
                    <a:solidFill>
                      <a:srgbClr val="FBFAF6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sz="1275" b="0">
                          <a:solidFill>
                            <a:srgbClr val="191913"/>
                          </a:solidFill>
                          <a:latin typeface="Arial"/>
                          <a:ea typeface="Arial"/>
                          <a:cs typeface="Arial"/>
                        </a:rPr>
                        <a:t>Approved export path</a:t>
                      </a:r>
                    </a:p>
                  </a:txBody>
                  <a:tcPr marL="91440" marR="91440" marT="45720" marB="45720">
                    <a:solidFill>
                      <a:srgbClr val="FBFAF6"/>
                    </a:solidFill>
                  </a:tcPr>
                </a:tc>
              </a:tr>
            </a:tbl>
          </a:graphicData>
        </a:graphic>
      </p:graphicFrame>
      <p:sp>
        <p:nvSpPr>
          <p:cNvPr id="9" name="">
            <a:extLst xmlns:a="http://schemas.openxmlformats.org/drawingml/2006/main">
              <a:ext uri="{FF2B5EF4-FFF2-40B4-BE49-F238E27FC236}">
                <a16:creationId xmlns:a16="http://schemas.microsoft.com/office/drawing/2014/main" id="{BEE592A4-7860-45C9-8DF9-CBA23C27E65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85800" y="5924550"/>
            <a:ext cx="9620250" cy="2857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>
            <a:normAutofit fontScale="100000"/>
          </a:bodyPr>
          <a:lstStyle xmlns:a="http://schemas.openxmlformats.org/drawingml/2006/main"/>
          <a:p xmlns:a="http://schemas.openxmlformats.org/drawingml/2006/main">
            <a:pPr>
              <a:defRPr sz="1275">
                <a:solidFill>
                  <a:srgbClr val="59594F"/>
                </a:solidFill>
                <a:latin typeface="Arial"/>
                <a:ea typeface="Arial"/>
                <a:cs typeface="Arial"/>
              </a:defRPr>
            </a:pPr>
            <a:r>
              <a:rPr sz="1275">
                <a:solidFill>
                  <a:srgbClr val="59594F"/>
                </a:solidFill>
                <a:latin typeface="Arial"/>
                <a:ea typeface="Arial"/>
                <a:cs typeface="Arial"/>
              </a:rPr>
              <a:t>The pilot does not authorize a production rollout, ledger writes, or a regional-storage conclusion.</a:t>
            </a:r>
          </a:p>
        </p:txBody>
      </p:sp>
    </p:spTree>
    <p:extLst>
      <p:ext uri="{BB962C8B-B14F-4D97-AF65-F5344CB8AC3E}">
        <p14:creationId xmlns:p14="http://schemas.microsoft.com/office/powerpoint/2010/main" val="468824241"/>
      </p:ext>
    </p:extLst>
  </p:cSld>
</p:sld>
</file>

<file path=ppt/theme/theme1.xml><?xml version="1.0" encoding="utf-8"?>
<a:theme xmlns:a="http://schemas.openxmlformats.org/drawingml/2006/main" name="ChatGPT">
  <a:themeElements>
    <a:clrScheme name="ChatGPT">
      <a:dk1>
        <a:srgbClr val="000000"/>
      </a:dk1>
      <a:lt1>
        <a:srgbClr val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Calibri Light"/>
        <a:ea typeface="Calibri Light"/>
        <a:cs typeface="Calibri Light"/>
      </a:majorFont>
      <a:minorFont>
        <a:latin typeface="Calibri"/>
        <a:ea typeface="Calibri"/>
        <a:cs typeface="Calibri"/>
      </a:minorFont>
    </a:fontScheme>
    <a:fmtScheme name="ChatGPT">
      <a:fillStyleLst>
        <a:solidFill>
          <a:schemeClr val="phClr"/>
        </a:solidFill>
        <a:gradFill>
          <a:gsLst>
            <a:gs pos="0">
              <a:schemeClr val="phClr">
                <a:tint val="67000"/>
                <a:lumMod val="110000"/>
                <a:satMod val="105000"/>
              </a:schemeClr>
            </a:gs>
            <a:gs pos="50000">
              <a:schemeClr val="phClr">
                <a:tint val="73000"/>
                <a:lumMod val="105000"/>
                <a:satMod val="103000"/>
              </a:schemeClr>
            </a:gs>
            <a:gs pos="100000">
              <a:schemeClr val="phClr">
                <a:tint val="81000"/>
                <a:lumMod val="105000"/>
                <a:satMod val="109000"/>
              </a:schemeClr>
            </a:gs>
          </a:gsLst>
          <a:lin ang="5400000" scaled="0"/>
        </a:gradFill>
        <a:gradFill>
          <a:gsLst>
            <a:gs pos="0">
              <a:schemeClr val="phClr">
                <a:tint val="94000"/>
                <a:lumMod val="102000"/>
                <a:satMod val="103000"/>
              </a:schemeClr>
            </a:gs>
            <a:gs pos="50000">
              <a:schemeClr val="phClr">
                <a:shade val="100000"/>
                <a:lumMod val="100000"/>
                <a:satMod val="110000"/>
              </a:schemeClr>
            </a:gs>
            <a:gs pos="100000">
              <a:schemeClr val="phClr">
                <a:shade val="78000"/>
                <a:lumMod val="99000"/>
                <a:satMod val="120000"/>
              </a:schemeClr>
            </a:gs>
          </a:gsLst>
          <a:lin ang="5400000" scaled="0"/>
        </a:gradFill>
      </a:fillStyleLst>
      <a:lnStyleLst>
        <a:ln w="12700">
          <a:solidFill>
            <a:schemeClr val="phClr"/>
          </a:solidFill>
          <a:prstDash val="solid"/>
        </a:ln>
        <a:ln w="19050">
          <a:solidFill>
            <a:schemeClr val="phClr"/>
          </a:solidFill>
          <a:prstDash val="solid"/>
        </a:ln>
        <a:ln w="25400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>
              <a:srgbClr val="000000">
                <a:alpha val="16000"/>
              </a:srgbClr>
            </a:outerShdw>
          </a:effectLst>
        </a:effectStyle>
        <a:effectStyle>
          <a:effectLst>
            <a:outerShdw blurRad="19050" dist="9525" dir="5400000">
              <a:srgbClr val="000000">
                <a:alpha val="6000"/>
              </a:srgbClr>
            </a:outerShdw>
          </a:effectLst>
        </a:effectStyle>
        <a:effectStyle>
          <a:effectLst>
            <a:outerShdw blurRad="28575" dist="9525" dir="5400000">
              <a:srgbClr val="000000">
                <a:alpha val="8000"/>
              </a:srgbClr>
            </a:outerShdw>
          </a:effectLst>
        </a:effectStyle>
        <a:effectStyle>
          <a:effectLst>
            <a:outerShdw blurRad="57150" dist="19050" dir="5400000">
              <a:srgbClr val="000000">
                <a:alpha val="10000"/>
              </a:srgbClr>
            </a:outerShdw>
          </a:effectLst>
        </a:effectStyle>
        <a:effectStyle>
          <a:effectLst>
            <a:outerShdw blurRad="114300" dist="38100" dir="5400000">
              <a:srgbClr val="000000">
                <a:alpha val="12000"/>
              </a:srgbClr>
            </a:outerShdw>
          </a:effectLst>
        </a:effectStyle>
        <a:effectStyle>
          <a:effectLst>
            <a:outerShdw blurRad="171450" dist="57150" dir="5400000">
              <a:srgbClr val="000000">
                <a:alpha val="16000"/>
              </a:srgbClr>
            </a:outerShdw>
          </a:effectLst>
        </a:effectStyle>
        <a:effectStyle>
          <a:effectLst>
            <a:outerShdw blurRad="266700" dist="95250" dir="5400000">
              <a:srgbClr val="000000">
                <a:alpha val="24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>
          <a:gsLst>
            <a:gs pos="0">
              <a:schemeClr val="phClr">
                <a:tint val="93000"/>
                <a:shade val="98000"/>
                <a:lumMod val="102000"/>
                <a:satMod val="150000"/>
              </a:schemeClr>
            </a:gs>
            <a:gs pos="50000">
              <a:schemeClr val="phClr">
                <a:tint val="98000"/>
                <a:shade val="90000"/>
                <a:lumMod val="103000"/>
                <a:satMod val="130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</a:theme>
</file>

<file path=docProps/app.xml><?xml version="1.0" encoding="utf-8"?>
<ap:Properties xmlns:ap="http://schemas.openxmlformats.org/officeDocument/2006/extended-properties">
  <ap:Application>Walnut Exporter</ap:Application>
  <ap:PresentationFormat>Converted Presentation</ap:PresentationFormat>
  <ap:Slides>0</ap:Slides>
  <ap:Notes>0</ap:Notes>
  <ap:HiddenSlides>0</ap:HiddenSlides>
  <ap:SharedDoc>false</ap:SharedDoc>
  <ap:DocSecurity>0</ap:DocSecurity>
</ap:Properties>
</file>

<file path=docProps/core.xml><?xml version="1.0" encoding="utf-8"?>
<coreProperties xmlns:dc="http://purl.org/dc/elements/1.1/" xmlns:dcterms="http://purl.org/dc/terms/" xmlns:xsi="http://www.w3.org/2001/XMLSchema-instance" xmlns="http://schemas.openxmlformats.org/package/2006/metadata/core-properties">
  <dc:creator>Walnut Exporter</dc:creator>
  <lastModifiedBy>Walnut Exporter</lastModifiedBy>
  <dc:title>Presentation</dc:title>
  <dcterms:created xsi:type="dcterms:W3CDTF">2026-09-07T22:07:14.4420000Z</dcterms:created>
  <dcterms:modified xsi:type="dcterms:W3CDTF">2026-09-07T22:07:14.4420000Z</dcterms:modified>
</coreProperties>
</file>